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0"/>
  </p:handoutMasterIdLst>
  <p:sldIdLst>
    <p:sldId id="327" r:id="rId3"/>
    <p:sldId id="330" r:id="rId4"/>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33" r:id="rId26"/>
    <p:sldId id="334" r:id="rId27"/>
    <p:sldId id="309" r:id="rId28"/>
    <p:sldId id="310" r:id="rId29"/>
    <p:sldId id="311" r:id="rId30"/>
    <p:sldId id="312" r:id="rId31"/>
    <p:sldId id="314" r:id="rId32"/>
    <p:sldId id="335" r:id="rId33"/>
    <p:sldId id="315" r:id="rId34"/>
    <p:sldId id="316" r:id="rId35"/>
    <p:sldId id="336"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B49C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showGuides="1">
      <p:cViewPr>
        <p:scale>
          <a:sx n="95" d="100"/>
          <a:sy n="95" d="100"/>
        </p:scale>
        <p:origin x="144"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7" Type="http://schemas.openxmlformats.org/officeDocument/2006/relationships/customXml" Target="../customXml/item3.xml"/><Relationship Id="rId56" Type="http://schemas.openxmlformats.org/officeDocument/2006/relationships/customXml" Target="../customXml/item2.xml"/><Relationship Id="rId55" Type="http://schemas.openxmlformats.org/officeDocument/2006/relationships/customXml" Target="../customXml/item1.xml"/><Relationship Id="rId54" Type="http://schemas.openxmlformats.org/officeDocument/2006/relationships/commentAuthors" Target="commentAuthors.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9.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jpe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2.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5.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6.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7.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8.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https://github.com/yashpratap914/Capstone_Notebook</a:t>
            </a:r>
            <a:endParaRPr lang="en-US" sz="2200" dirty="0">
              <a:solidFill>
                <a:srgbClr val="1C7DDB"/>
              </a:solidFill>
              <a:latin typeface="Abadi" panose="020B0604020104020204" pitchFamily="34" charset="0"/>
            </a:endParaRPr>
          </a:p>
          <a:p>
            <a:endParaRPr lang="en-US" dirty="0"/>
          </a:p>
          <a:p>
            <a:endParaRPr lang="en-US" dirty="0"/>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Data Wrangling</a:t>
            </a:r>
            <a:endParaRPr lang="en-US" dirty="0">
              <a:solidFill>
                <a:srgbClr val="0B49CB"/>
              </a:solidFill>
              <a:latin typeface="Agency FB" panose="020B0503020202020204" charset="0"/>
              <a:cs typeface="Agency FB" panose="020B0503020202020204" charset="0"/>
            </a:endParaRPr>
          </a:p>
        </p:txBody>
      </p:sp>
      <p:sp>
        <p:nvSpPr>
          <p:cNvPr id="6" name="Content Placeholder 4"/>
          <p:cNvSpPr txBox="1"/>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p:cNvPicPr>
            <a:picLocks noChangeAspect="1"/>
          </p:cNvPicPr>
          <p:nvPr/>
        </p:nvPicPr>
        <p:blipFill>
          <a:blip r:embed="rId2"/>
          <a:stretch>
            <a:fillRect/>
          </a:stretch>
        </p:blipFill>
        <p:spPr>
          <a:xfrm>
            <a:off x="838201" y="1488855"/>
            <a:ext cx="5017252" cy="398652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433577"/>
            <a:ext cx="2743200" cy="401638"/>
          </a:xfrm>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gency FB" panose="020B0503020202020204" charset="0"/>
                <a:cs typeface="Agency FB" panose="020B0503020202020204" charset="0"/>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gency FB" panose="020B0503020202020204" charset="0"/>
              <a:cs typeface="Agency FB" panose="020B0503020202020204" charset="0"/>
            </a:endParaRPr>
          </a:p>
          <a:p>
            <a:endParaRPr lang="en-US" dirty="0">
              <a:latin typeface="Agency FB" panose="020B0503020202020204" charset="0"/>
              <a:cs typeface="Agency FB" panose="020B050302020202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EDA with Data Visualization</a:t>
            </a:r>
            <a:endParaRPr lang="en-US" dirty="0">
              <a:solidFill>
                <a:srgbClr val="0B49CB"/>
              </a:solidFill>
              <a:latin typeface="Agency FB" panose="020B0503020202020204" charset="0"/>
              <a:cs typeface="Agency FB" panose="020B0503020202020204" charset="0"/>
            </a:endParaRPr>
          </a:p>
        </p:txBody>
      </p:sp>
      <p:sp>
        <p:nvSpPr>
          <p:cNvPr id="6" name="Content Placeholder 4"/>
          <p:cNvSpPr txBox="1"/>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https://github.com/yashpratap914/Capstone_Notebook</a:t>
            </a:r>
            <a:endParaRPr lang="en-US" sz="2200" dirty="0">
              <a:solidFill>
                <a:srgbClr val="1C7DDB"/>
              </a:solidFill>
              <a:latin typeface="Abadi" panose="020B0604020104020204" pitchFamily="34" charset="0"/>
            </a:endParaRPr>
          </a:p>
        </p:txBody>
      </p:sp>
      <p:pic>
        <p:nvPicPr>
          <p:cNvPr id="7" name="Picture 6"/>
          <p:cNvPicPr>
            <a:picLocks noChangeAspect="1"/>
          </p:cNvPicPr>
          <p:nvPr/>
        </p:nvPicPr>
        <p:blipFill>
          <a:blip r:embed="rId2"/>
          <a:stretch>
            <a:fillRect/>
          </a:stretch>
        </p:blipFill>
        <p:spPr>
          <a:xfrm>
            <a:off x="770011" y="3669829"/>
            <a:ext cx="5000794" cy="2757382"/>
          </a:xfrm>
          <a:prstGeom prst="rect">
            <a:avLst/>
          </a:prstGeom>
        </p:spPr>
      </p:pic>
      <p:pic>
        <p:nvPicPr>
          <p:cNvPr id="9" name="Picture 8"/>
          <p:cNvPicPr>
            <a:picLocks noChangeAspect="1"/>
          </p:cNvPicPr>
          <p:nvPr/>
        </p:nvPicPr>
        <p:blipFill>
          <a:blip r:embed="rId3"/>
          <a:stretch>
            <a:fillRect/>
          </a:stretch>
        </p:blipFill>
        <p:spPr>
          <a:xfrm>
            <a:off x="6096000" y="1495703"/>
            <a:ext cx="5189612" cy="2965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gency FB" panose="020B0503020202020204" charset="0"/>
                <a:cs typeface="Agency FB" panose="020B0503020202020204" charset="0"/>
              </a:rPr>
              <a:t>We loaded the SpaceX dataset into a PostgreSQL database without leaving the </a:t>
            </a:r>
            <a:r>
              <a:rPr lang="en-US" sz="2200" dirty="0" err="1">
                <a:solidFill>
                  <a:schemeClr val="accent3">
                    <a:lumMod val="25000"/>
                  </a:schemeClr>
                </a:solidFill>
                <a:latin typeface="Agency FB" panose="020B0503020202020204" charset="0"/>
                <a:cs typeface="Agency FB" panose="020B0503020202020204" charset="0"/>
              </a:rPr>
              <a:t>jupyter</a:t>
            </a:r>
            <a:r>
              <a:rPr lang="en-US" sz="2200" dirty="0">
                <a:solidFill>
                  <a:schemeClr val="accent3">
                    <a:lumMod val="25000"/>
                  </a:schemeClr>
                </a:solidFill>
                <a:latin typeface="Agency FB" panose="020B0503020202020204" charset="0"/>
                <a:cs typeface="Agency FB" panose="020B0503020202020204" charset="0"/>
              </a:rPr>
              <a:t> notebook.</a:t>
            </a:r>
            <a:endParaRPr lang="en-US" sz="2200" dirty="0">
              <a:solidFill>
                <a:schemeClr val="accent3">
                  <a:lumMod val="25000"/>
                </a:schemeClr>
              </a:solidFill>
              <a:latin typeface="Agency FB" panose="020B0503020202020204" charset="0"/>
              <a:cs typeface="Agency FB" panose="020B0503020202020204" charset="0"/>
            </a:endParaRPr>
          </a:p>
          <a:p>
            <a:pPr>
              <a:lnSpc>
                <a:spcPct val="100000"/>
              </a:lnSpc>
              <a:spcBef>
                <a:spcPts val="1400"/>
              </a:spcBef>
            </a:pPr>
            <a:r>
              <a:rPr lang="en-US" sz="2200" dirty="0">
                <a:solidFill>
                  <a:schemeClr val="accent3">
                    <a:lumMod val="25000"/>
                  </a:schemeClr>
                </a:solidFill>
                <a:latin typeface="Agency FB" panose="020B0503020202020204" charset="0"/>
                <a:cs typeface="Agency FB" panose="020B0503020202020204" charset="0"/>
              </a:rPr>
              <a:t>We applied EDA with SQL to get insight from the data. We wrote queries to find out for instance:</a:t>
            </a:r>
            <a:endParaRPr lang="en-US" sz="2200" dirty="0">
              <a:solidFill>
                <a:schemeClr val="accent3">
                  <a:lumMod val="25000"/>
                </a:schemeClr>
              </a:solidFill>
              <a:latin typeface="Agency FB" panose="020B0503020202020204" charset="0"/>
              <a:cs typeface="Agency FB" panose="020B0503020202020204" charset="0"/>
            </a:endParaRPr>
          </a:p>
          <a:p>
            <a:pPr lvl="1">
              <a:lnSpc>
                <a:spcPct val="100000"/>
              </a:lnSpc>
              <a:spcBef>
                <a:spcPts val="1400"/>
              </a:spcBef>
              <a:buFontTx/>
              <a:buChar char="-"/>
            </a:pPr>
            <a:r>
              <a:rPr lang="en-US" sz="1700" dirty="0">
                <a:solidFill>
                  <a:schemeClr val="bg2">
                    <a:lumMod val="50000"/>
                  </a:schemeClr>
                </a:solidFill>
                <a:latin typeface="Agency FB" panose="020B0503020202020204" charset="0"/>
                <a:cs typeface="Agency FB" panose="020B0503020202020204" charset="0"/>
              </a:rPr>
              <a:t>The names of unique launch sites in the space mission.</a:t>
            </a:r>
            <a:endParaRPr lang="en-US" sz="1700" dirty="0">
              <a:solidFill>
                <a:schemeClr val="bg2">
                  <a:lumMod val="50000"/>
                </a:schemeClr>
              </a:solidFill>
              <a:latin typeface="Agency FB" panose="020B0503020202020204" charset="0"/>
              <a:cs typeface="Agency FB" panose="020B0503020202020204" charset="0"/>
            </a:endParaRPr>
          </a:p>
          <a:p>
            <a:pPr lvl="1">
              <a:lnSpc>
                <a:spcPct val="100000"/>
              </a:lnSpc>
              <a:spcBef>
                <a:spcPts val="1400"/>
              </a:spcBef>
              <a:buFontTx/>
              <a:buChar char="-"/>
            </a:pPr>
            <a:r>
              <a:rPr lang="en-US" sz="1700" dirty="0">
                <a:solidFill>
                  <a:schemeClr val="bg2">
                    <a:lumMod val="50000"/>
                  </a:schemeClr>
                </a:solidFill>
                <a:latin typeface="Agency FB" panose="020B0503020202020204" charset="0"/>
                <a:cs typeface="Agency FB" panose="020B0503020202020204" charset="0"/>
              </a:rPr>
              <a:t>The total payload mass carried by boosters launched by NASA (CRS)</a:t>
            </a:r>
            <a:endParaRPr lang="en-US" sz="1700" dirty="0">
              <a:solidFill>
                <a:schemeClr val="bg2">
                  <a:lumMod val="50000"/>
                </a:schemeClr>
              </a:solidFill>
              <a:latin typeface="Agency FB" panose="020B0503020202020204" charset="0"/>
              <a:cs typeface="Agency FB" panose="020B0503020202020204" charset="0"/>
            </a:endParaRPr>
          </a:p>
          <a:p>
            <a:pPr lvl="1">
              <a:lnSpc>
                <a:spcPct val="100000"/>
              </a:lnSpc>
              <a:spcBef>
                <a:spcPts val="1400"/>
              </a:spcBef>
              <a:buFontTx/>
              <a:buChar char="-"/>
            </a:pPr>
            <a:r>
              <a:rPr lang="en-US" sz="1700" dirty="0">
                <a:solidFill>
                  <a:schemeClr val="bg2">
                    <a:lumMod val="50000"/>
                  </a:schemeClr>
                </a:solidFill>
                <a:latin typeface="Agency FB" panose="020B0503020202020204" charset="0"/>
                <a:cs typeface="Agency FB" panose="020B0503020202020204" charset="0"/>
              </a:rPr>
              <a:t>The average payload mass carried by booster version F9 v1.1</a:t>
            </a:r>
            <a:endParaRPr lang="en-US" sz="1700" dirty="0">
              <a:solidFill>
                <a:schemeClr val="bg2">
                  <a:lumMod val="50000"/>
                </a:schemeClr>
              </a:solidFill>
              <a:latin typeface="Agency FB" panose="020B0503020202020204" charset="0"/>
              <a:cs typeface="Agency FB" panose="020B0503020202020204" charset="0"/>
            </a:endParaRPr>
          </a:p>
          <a:p>
            <a:pPr lvl="1">
              <a:lnSpc>
                <a:spcPct val="100000"/>
              </a:lnSpc>
              <a:spcBef>
                <a:spcPts val="1400"/>
              </a:spcBef>
              <a:buFontTx/>
              <a:buChar char="-"/>
            </a:pPr>
            <a:r>
              <a:rPr lang="en-US" sz="1700" dirty="0">
                <a:solidFill>
                  <a:schemeClr val="bg2">
                    <a:lumMod val="50000"/>
                  </a:schemeClr>
                </a:solidFill>
                <a:latin typeface="Agency FB" panose="020B0503020202020204" charset="0"/>
                <a:cs typeface="Agency FB" panose="020B0503020202020204" charset="0"/>
              </a:rPr>
              <a:t>The total number of successful and failure mission outcomes</a:t>
            </a:r>
            <a:endParaRPr lang="en-US" sz="1700" dirty="0">
              <a:solidFill>
                <a:schemeClr val="bg2">
                  <a:lumMod val="50000"/>
                </a:schemeClr>
              </a:solidFill>
              <a:latin typeface="Agency FB" panose="020B0503020202020204" charset="0"/>
              <a:cs typeface="Agency FB" panose="020B0503020202020204" charset="0"/>
            </a:endParaRPr>
          </a:p>
          <a:p>
            <a:pPr lvl="1">
              <a:lnSpc>
                <a:spcPct val="100000"/>
              </a:lnSpc>
              <a:spcBef>
                <a:spcPts val="1400"/>
              </a:spcBef>
              <a:buFontTx/>
              <a:buChar char="-"/>
            </a:pPr>
            <a:r>
              <a:rPr lang="en-US" sz="1700" dirty="0">
                <a:solidFill>
                  <a:schemeClr val="bg2">
                    <a:lumMod val="50000"/>
                  </a:schemeClr>
                </a:solidFill>
                <a:latin typeface="Agency FB" panose="020B0503020202020204" charset="0"/>
                <a:cs typeface="Agency FB" panose="020B0503020202020204" charset="0"/>
              </a:rPr>
              <a:t>The failed landing outcomes in drone ship, their booster version and launch site names.</a:t>
            </a:r>
            <a:endParaRPr lang="en-US" sz="2200" dirty="0">
              <a:solidFill>
                <a:schemeClr val="accent3">
                  <a:lumMod val="25000"/>
                </a:schemeClr>
              </a:solidFill>
              <a:latin typeface="Agency FB" panose="020B0503020202020204" charset="0"/>
              <a:cs typeface="Agency FB" panose="020B0503020202020204" charset="0"/>
            </a:endParaRPr>
          </a:p>
          <a:p>
            <a:pPr>
              <a:lnSpc>
                <a:spcPct val="100000"/>
              </a:lnSpc>
              <a:spcBef>
                <a:spcPts val="1400"/>
              </a:spcBef>
            </a:pPr>
            <a:r>
              <a:rPr lang="en-US" sz="2200" dirty="0">
                <a:solidFill>
                  <a:schemeClr val="accent3">
                    <a:lumMod val="25000"/>
                  </a:schemeClr>
                </a:solidFill>
                <a:latin typeface="Agency FB" panose="020B0503020202020204" charset="0"/>
                <a:cs typeface="Agency FB" panose="020B0503020202020204" charset="0"/>
              </a:rPr>
              <a:t>The link to the notebook is </a:t>
            </a:r>
            <a:r>
              <a:rPr lang="en-US" sz="2200" dirty="0">
                <a:solidFill>
                  <a:srgbClr val="1C7DDB"/>
                </a:solidFill>
                <a:latin typeface="Agency FB" panose="020B0503020202020204" charset="0"/>
                <a:cs typeface="Agency FB" panose="020B0503020202020204" charset="0"/>
              </a:rPr>
              <a:t>https://github.com/chuksoo/IBM-Data-Science-Capstone-SpaceX/blob/main/EDA%20with%20SQL.ipynb</a:t>
            </a:r>
            <a:endParaRPr lang="en-US" sz="2200" dirty="0">
              <a:solidFill>
                <a:srgbClr val="1C7DDB"/>
              </a:solidFill>
              <a:latin typeface="Agency FB" panose="020B0503020202020204" charset="0"/>
              <a:cs typeface="Agency FB" panose="020B0503020202020204" charset="0"/>
            </a:endParaRPr>
          </a:p>
          <a:p>
            <a:pPr marL="0" indent="0">
              <a:lnSpc>
                <a:spcPct val="100000"/>
              </a:lnSpc>
              <a:spcBef>
                <a:spcPts val="1400"/>
              </a:spcBef>
              <a:buNone/>
            </a:pPr>
            <a:endParaRPr lang="en-US" sz="2200" dirty="0">
              <a:solidFill>
                <a:schemeClr val="accent3">
                  <a:lumMod val="25000"/>
                </a:schemeClr>
              </a:solidFill>
              <a:latin typeface="Agency FB" panose="020B0503020202020204" charset="0"/>
              <a:cs typeface="Agency FB" panose="020B0503020202020204" charset="0"/>
            </a:endParaRPr>
          </a:p>
          <a:p>
            <a:pPr marL="0" indent="0">
              <a:lnSpc>
                <a:spcPct val="100000"/>
              </a:lnSpc>
              <a:spcBef>
                <a:spcPts val="1400"/>
              </a:spcBef>
              <a:buNone/>
            </a:pPr>
            <a:endParaRPr lang="en-US" sz="2200" dirty="0">
              <a:solidFill>
                <a:schemeClr val="accent3">
                  <a:lumMod val="25000"/>
                </a:schemeClr>
              </a:solidFill>
              <a:latin typeface="Agency FB" panose="020B0503020202020204" charset="0"/>
              <a:cs typeface="Agency FB" panose="020B0503020202020204" charset="0"/>
            </a:endParaRPr>
          </a:p>
          <a:p>
            <a:pPr>
              <a:lnSpc>
                <a:spcPct val="100000"/>
              </a:lnSpc>
              <a:spcBef>
                <a:spcPts val="1400"/>
              </a:spcBef>
            </a:pPr>
            <a:endParaRPr lang="en-US" sz="2200" dirty="0">
              <a:solidFill>
                <a:schemeClr val="accent3">
                  <a:lumMod val="25000"/>
                </a:schemeClr>
              </a:solidFill>
              <a:latin typeface="Agency FB" panose="020B0503020202020204" charset="0"/>
              <a:cs typeface="Agency FB" panose="020B0503020202020204" charset="0"/>
            </a:endParaRPr>
          </a:p>
          <a:p>
            <a:endParaRPr lang="en-US" dirty="0">
              <a:latin typeface="Agency FB" panose="020B0503020202020204" charset="0"/>
              <a:cs typeface="Agency FB" panose="020B0503020202020204" charset="0"/>
            </a:endParaRPr>
          </a:p>
          <a:p>
            <a:endParaRPr lang="en-US" dirty="0">
              <a:latin typeface="Agency FB" panose="020B0503020202020204" charset="0"/>
              <a:cs typeface="Agency FB" panose="020B0503020202020204" charset="0"/>
            </a:endParaRPr>
          </a:p>
          <a:p>
            <a:endParaRPr lang="en-US" dirty="0">
              <a:latin typeface="Agency FB" panose="020B0503020202020204" charset="0"/>
              <a:cs typeface="Agency FB" panose="020B050302020202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EDA with SQL</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endParaRPr lang="en-US" sz="1800" dirty="0">
              <a:solidFill>
                <a:schemeClr val="bg2">
                  <a:lumMod val="50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endParaRPr lang="en-US" sz="1800" dirty="0">
              <a:solidFill>
                <a:schemeClr val="bg2">
                  <a:lumMod val="50000"/>
                </a:schemeClr>
              </a:solidFill>
              <a:latin typeface="Abadi" panose="020B0604020104020204" pitchFamily="34" charset="0"/>
            </a:endParaRP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Build an Interactive Map with Folium</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gency FB" panose="020B0503020202020204" charset="0"/>
                <a:cs typeface="Agency FB" panose="020B0503020202020204" charset="0"/>
              </a:rPr>
              <a:t>The link to the notebook is</a:t>
            </a:r>
            <a:r>
              <a:rPr lang="en-US" sz="2200" dirty="0">
                <a:solidFill>
                  <a:schemeClr val="accent3">
                    <a:lumMod val="25000"/>
                  </a:schemeClr>
                </a:solidFill>
                <a:latin typeface="Abadi"/>
              </a:rPr>
              <a:t> </a:t>
            </a:r>
            <a:r>
              <a:rPr lang="en-US" sz="2200" dirty="0">
                <a:solidFill>
                  <a:srgbClr val="1C7DDB"/>
                </a:solidFill>
                <a:latin typeface="Abadi" panose="020B0604020104020204" pitchFamily="34" charset="0"/>
              </a:rPr>
              <a:t>https://github.com/yashpratap914/Capstone_Notebook</a:t>
            </a:r>
            <a:endParaRPr lang="en-US" sz="2200" dirty="0">
              <a:solidFill>
                <a:srgbClr val="1C7DDB"/>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Build a Dashboard with Plotly Dash</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gency FB" panose="020B0503020202020204" charset="0"/>
                <a:cs typeface="Agency FB" panose="020B0503020202020204" charset="0"/>
              </a:rPr>
              <a:t>The link to the notebook is</a:t>
            </a:r>
            <a:r>
              <a:rPr lang="en-US" sz="2200" dirty="0">
                <a:solidFill>
                  <a:schemeClr val="accent3">
                    <a:lumMod val="25000"/>
                  </a:schemeClr>
                </a:solidFill>
                <a:latin typeface="Abadi"/>
              </a:rPr>
              <a:t> </a:t>
            </a:r>
            <a:r>
              <a:rPr lang="en-US" sz="2200" dirty="0">
                <a:solidFill>
                  <a:srgbClr val="1C7DDB"/>
                </a:solidFill>
                <a:latin typeface="Abadi" panose="020B0604020104020204" pitchFamily="34" charset="0"/>
              </a:rPr>
              <a:t>https://github.com/yashpratap914/Capstone_Notebook</a:t>
            </a:r>
            <a:endParaRPr lang="en-US" sz="2200" dirty="0">
              <a:solidFill>
                <a:srgbClr val="1C7DDB"/>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Predictive Analysis (Classification)</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Results</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Flight Number vs. Launch Site</a:t>
            </a:r>
            <a:endParaRPr lang="en-US" dirty="0">
              <a:solidFill>
                <a:srgbClr val="0B49CB"/>
              </a:solidFill>
              <a:latin typeface="Agency FB" panose="020B0503020202020204" charset="0"/>
              <a:cs typeface="Agency FB" panose="020B0503020202020204" charset="0"/>
            </a:endParaRPr>
          </a:p>
        </p:txBody>
      </p:sp>
      <p:pic>
        <p:nvPicPr>
          <p:cNvPr id="6" name="Picture 5"/>
          <p:cNvPicPr>
            <a:picLocks noChangeAspect="1"/>
          </p:cNvPicPr>
          <p:nvPr/>
        </p:nvPicPr>
        <p:blipFill>
          <a:blip r:embed="rId2"/>
          <a:stretch>
            <a:fillRect/>
          </a:stretch>
        </p:blipFill>
        <p:spPr>
          <a:xfrm>
            <a:off x="1205802" y="2954215"/>
            <a:ext cx="9676563" cy="250442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endParaRPr lang="en-US" sz="3200" kern="1200" dirty="0">
              <a:solidFill>
                <a:srgbClr val="0B49CB"/>
              </a:solidFill>
              <a:latin typeface="Abadi" panose="020B0604020104020204" pitchFamily="34" charset="0"/>
              <a:ea typeface="+mj-ea"/>
              <a:cs typeface="+mj-cs"/>
            </a:endParaRPr>
          </a:p>
        </p:txBody>
      </p:sp>
      <p:sp>
        <p:nvSpPr>
          <p:cNvPr id="13" name="sketch line"/>
          <p:cNvSpPr>
            <a:spLocks noGrp="1" noRot="1" noChangeAspect="1" noMove="1" noResize="1" noEditPoints="1" noAdjustHandles="1" noChangeArrowheads="1" noChangeShapeType="1" noTextEdit="1"/>
          </p:cNvSpPr>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6" name="Picture 5"/>
          <p:cNvPicPr>
            <a:picLocks noChangeAspect="1"/>
          </p:cNvPicPr>
          <p:nvPr/>
        </p:nvPicPr>
        <p:blipFill>
          <a:blip r:embed="rId1"/>
          <a:stretch>
            <a:fillRect/>
          </a:stretch>
        </p:blipFill>
        <p:spPr>
          <a:xfrm>
            <a:off x="4481565" y="3179605"/>
            <a:ext cx="6872235" cy="2406755"/>
          </a:xfrm>
          <a:prstGeom prst="rect">
            <a:avLst/>
          </a:prstGeom>
        </p:spPr>
      </p:pic>
      <p:pic>
        <p:nvPicPr>
          <p:cNvPr id="10" name="Picture 9"/>
          <p:cNvPicPr>
            <a:picLocks noChangeAspect="1"/>
          </p:cNvPicPr>
          <p:nvPr/>
        </p:nvPicPr>
        <p:blipFill>
          <a:blip r:embed="rId2"/>
          <a:stretch>
            <a:fillRect/>
          </a:stretch>
        </p:blipFill>
        <p:spPr>
          <a:xfrm>
            <a:off x="4679949" y="1071405"/>
            <a:ext cx="6877050" cy="19716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Corbel" panose="020B0503020204020204" charset="0"/>
                <a:cs typeface="Corbel" panose="020B0503020204020204" charset="0"/>
              </a:rPr>
              <a:t>Executive Summary</a:t>
            </a:r>
            <a:endParaRPr lang="en-US" sz="2200" dirty="0">
              <a:solidFill>
                <a:schemeClr val="accent3">
                  <a:lumMod val="25000"/>
                </a:schemeClr>
              </a:solidFill>
              <a:latin typeface="Corbel" panose="020B0503020204020204" charset="0"/>
              <a:cs typeface="Corbel" panose="020B0503020204020204" charset="0"/>
            </a:endParaRPr>
          </a:p>
          <a:p>
            <a:pPr>
              <a:lnSpc>
                <a:spcPct val="100000"/>
              </a:lnSpc>
              <a:spcBef>
                <a:spcPts val="1400"/>
              </a:spcBef>
            </a:pPr>
            <a:r>
              <a:rPr lang="en-US" sz="2200" dirty="0">
                <a:solidFill>
                  <a:schemeClr val="accent3">
                    <a:lumMod val="25000"/>
                  </a:schemeClr>
                </a:solidFill>
                <a:latin typeface="Corbel" panose="020B0503020204020204" charset="0"/>
                <a:cs typeface="Corbel" panose="020B0503020204020204" charset="0"/>
              </a:rPr>
              <a:t>Introduction</a:t>
            </a:r>
            <a:endParaRPr lang="en-US" sz="2200" dirty="0">
              <a:solidFill>
                <a:schemeClr val="accent3">
                  <a:lumMod val="25000"/>
                </a:schemeClr>
              </a:solidFill>
              <a:latin typeface="Corbel" panose="020B0503020204020204" charset="0"/>
              <a:cs typeface="Corbel" panose="020B0503020204020204" charset="0"/>
            </a:endParaRPr>
          </a:p>
          <a:p>
            <a:pPr>
              <a:lnSpc>
                <a:spcPct val="100000"/>
              </a:lnSpc>
              <a:spcBef>
                <a:spcPts val="1400"/>
              </a:spcBef>
            </a:pPr>
            <a:r>
              <a:rPr lang="en-US" sz="2200" dirty="0">
                <a:solidFill>
                  <a:schemeClr val="accent3">
                    <a:lumMod val="25000"/>
                  </a:schemeClr>
                </a:solidFill>
                <a:latin typeface="Corbel" panose="020B0503020204020204" charset="0"/>
                <a:cs typeface="Corbel" panose="020B0503020204020204" charset="0"/>
              </a:rPr>
              <a:t>Methodology</a:t>
            </a:r>
            <a:endParaRPr lang="en-US" sz="2200" dirty="0">
              <a:solidFill>
                <a:schemeClr val="accent3">
                  <a:lumMod val="25000"/>
                </a:schemeClr>
              </a:solidFill>
              <a:latin typeface="Corbel" panose="020B0503020204020204" charset="0"/>
              <a:cs typeface="Corbel" panose="020B0503020204020204" charset="0"/>
            </a:endParaRPr>
          </a:p>
          <a:p>
            <a:pPr>
              <a:lnSpc>
                <a:spcPct val="100000"/>
              </a:lnSpc>
              <a:spcBef>
                <a:spcPts val="1400"/>
              </a:spcBef>
            </a:pPr>
            <a:r>
              <a:rPr lang="en-US" sz="2200" dirty="0">
                <a:solidFill>
                  <a:schemeClr val="accent3">
                    <a:lumMod val="25000"/>
                  </a:schemeClr>
                </a:solidFill>
                <a:latin typeface="Corbel" panose="020B0503020204020204" charset="0"/>
                <a:cs typeface="Corbel" panose="020B0503020204020204" charset="0"/>
              </a:rPr>
              <a:t>Results</a:t>
            </a:r>
            <a:endParaRPr lang="en-US" sz="2200" dirty="0">
              <a:solidFill>
                <a:schemeClr val="accent3">
                  <a:lumMod val="25000"/>
                </a:schemeClr>
              </a:solidFill>
              <a:latin typeface="Corbel" panose="020B0503020204020204" charset="0"/>
              <a:cs typeface="Corbel" panose="020B0503020204020204" charset="0"/>
            </a:endParaRPr>
          </a:p>
          <a:p>
            <a:pPr>
              <a:lnSpc>
                <a:spcPct val="100000"/>
              </a:lnSpc>
              <a:spcBef>
                <a:spcPts val="1400"/>
              </a:spcBef>
            </a:pPr>
            <a:r>
              <a:rPr lang="en-US" sz="2200" dirty="0">
                <a:solidFill>
                  <a:schemeClr val="accent3">
                    <a:lumMod val="25000"/>
                  </a:schemeClr>
                </a:solidFill>
                <a:latin typeface="Corbel" panose="020B0503020204020204" charset="0"/>
                <a:cs typeface="Corbel" panose="020B0503020204020204" charset="0"/>
              </a:rPr>
              <a:t>Conclusion</a:t>
            </a:r>
            <a:endParaRPr lang="en-US" sz="2200" dirty="0">
              <a:solidFill>
                <a:schemeClr val="accent3">
                  <a:lumMod val="25000"/>
                </a:schemeClr>
              </a:solidFill>
              <a:latin typeface="Corbel" panose="020B0503020204020204" charset="0"/>
              <a:cs typeface="Corbel" panose="020B0503020204020204" charset="0"/>
            </a:endParaRPr>
          </a:p>
          <a:p>
            <a:pPr>
              <a:lnSpc>
                <a:spcPct val="100000"/>
              </a:lnSpc>
              <a:spcBef>
                <a:spcPts val="1400"/>
              </a:spcBef>
            </a:pPr>
            <a:r>
              <a:rPr lang="en-US" sz="2200" dirty="0">
                <a:solidFill>
                  <a:schemeClr val="accent3">
                    <a:lumMod val="25000"/>
                  </a:schemeClr>
                </a:solidFill>
                <a:latin typeface="Corbel" panose="020B0503020204020204" charset="0"/>
                <a:cs typeface="Corbel" panose="020B0503020204020204" charset="0"/>
              </a:rPr>
              <a:t>Appendix</a:t>
            </a:r>
            <a:endParaRPr lang="en-US" sz="2200" dirty="0">
              <a:solidFill>
                <a:schemeClr val="accent3">
                  <a:lumMod val="25000"/>
                </a:schemeClr>
              </a:solidFill>
              <a:latin typeface="Corbel" panose="020B0503020204020204" charset="0"/>
              <a:cs typeface="Corbel" panose="020B050302020402020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Outline</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4967973" y="2244294"/>
            <a:ext cx="6580559" cy="3439266"/>
          </a:xfrm>
          <a:prstGeom prst="rect">
            <a:avLst/>
          </a:prstGeom>
        </p:spPr>
      </p:pic>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Flight Number vs. Orbit Type</a:t>
            </a:r>
            <a:endParaRPr lang="en-US" dirty="0">
              <a:solidFill>
                <a:srgbClr val="0B49CB"/>
              </a:solidFill>
              <a:latin typeface="Agency FB" panose="020B0503020202020204" charset="0"/>
              <a:cs typeface="Agency FB" panose="020B0503020202020204" charset="0"/>
            </a:endParaRPr>
          </a:p>
        </p:txBody>
      </p:sp>
      <p:pic>
        <p:nvPicPr>
          <p:cNvPr id="6" name="Picture 5"/>
          <p:cNvPicPr>
            <a:picLocks noChangeAspect="1"/>
          </p:cNvPicPr>
          <p:nvPr/>
        </p:nvPicPr>
        <p:blipFill>
          <a:blip r:embed="rId2"/>
          <a:stretch>
            <a:fillRect/>
          </a:stretch>
        </p:blipFill>
        <p:spPr>
          <a:xfrm>
            <a:off x="1342767" y="3529484"/>
            <a:ext cx="8263457" cy="21050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Payload vs. Orbit Type</a:t>
            </a:r>
            <a:endParaRPr lang="en-US" dirty="0">
              <a:solidFill>
                <a:srgbClr val="0B49CB"/>
              </a:solidFill>
              <a:latin typeface="Agency FB" panose="020B0503020202020204" charset="0"/>
              <a:cs typeface="Agency FB" panose="020B0503020202020204" charset="0"/>
            </a:endParaRPr>
          </a:p>
        </p:txBody>
      </p:sp>
      <p:pic>
        <p:nvPicPr>
          <p:cNvPr id="6" name="Picture 5"/>
          <p:cNvPicPr>
            <a:picLocks noChangeAspect="1"/>
          </p:cNvPicPr>
          <p:nvPr/>
        </p:nvPicPr>
        <p:blipFill>
          <a:blip r:embed="rId2"/>
          <a:stretch>
            <a:fillRect/>
          </a:stretch>
        </p:blipFill>
        <p:spPr>
          <a:xfrm>
            <a:off x="1146614" y="3429000"/>
            <a:ext cx="9082607" cy="2095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15" name="Picture 14"/>
          <p:cNvPicPr>
            <a:picLocks noChangeAspect="1"/>
          </p:cNvPicPr>
          <p:nvPr/>
        </p:nvPicPr>
        <p:blipFill>
          <a:blip r:embed="rId1"/>
          <a:stretch>
            <a:fillRect/>
          </a:stretch>
        </p:blipFill>
        <p:spPr>
          <a:xfrm>
            <a:off x="4712822" y="1935308"/>
            <a:ext cx="6303910" cy="36025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700" b="0" i="0" u="none" strike="noStrike" kern="1200" cap="none" spc="0" normalizeH="0" baseline="0" noProof="0" dirty="0">
                <a:ln>
                  <a:noFill/>
                </a:ln>
                <a:solidFill>
                  <a:srgbClr val="0B49CB"/>
                </a:solidFill>
                <a:effectLst/>
                <a:uLnTx/>
                <a:uFillTx/>
                <a:latin typeface="Agency FB" panose="020B0503020202020204" charset="0"/>
                <a:ea typeface="+mn-ea"/>
                <a:cs typeface="Agency FB" panose="020B0503020202020204" charset="0"/>
              </a:rPr>
              <a:t>All Launch Site Names</a:t>
            </a:r>
            <a:endParaRPr kumimoji="0" lang="en-US" sz="3700" b="0" i="0" u="none" strike="noStrike" kern="1200" cap="none" spc="0" normalizeH="0" baseline="0" noProof="0" dirty="0">
              <a:ln>
                <a:noFill/>
              </a:ln>
              <a:solidFill>
                <a:srgbClr val="0B49CB"/>
              </a:solidFill>
              <a:effectLst/>
              <a:uLnTx/>
              <a:uFillTx/>
              <a:latin typeface="Agency FB" panose="020B0503020202020204" charset="0"/>
              <a:ea typeface="+mn-ea"/>
              <a:cs typeface="Agency FB" panose="020B0503020202020204" charset="0"/>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endParaRPr lang="en-US" sz="2200" dirty="0">
              <a:latin typeface="Abadi" panose="020B0604020104020204" pitchFamily="34" charset="0"/>
            </a:endParaRPr>
          </a:p>
          <a:p>
            <a:pPr>
              <a:spcBef>
                <a:spcPts val="1400"/>
              </a:spcBef>
            </a:pPr>
            <a:endParaRPr lang="en-US" sz="2000" dirty="0"/>
          </a:p>
        </p:txBody>
      </p:sp>
      <p:grpSp>
        <p:nvGrpSpPr>
          <p:cNvPr id="25" name="Group 24"/>
          <p:cNvGrpSpPr>
            <a:grpSpLocks noGrp="1" noRot="1" noChangeAspect="1" noMove="1" noResize="1" noUngrp="1"/>
          </p:cNvGrpSpPr>
          <p:nvPr/>
        </p:nvGrpSpPr>
        <p:grpSpPr>
          <a:xfrm>
            <a:off x="0" y="4601497"/>
            <a:ext cx="1014060" cy="2017580"/>
            <a:chOff x="0" y="4601497"/>
            <a:chExt cx="1014060" cy="2017580"/>
          </a:xfrm>
        </p:grpSpPr>
        <p:sp>
          <p:nvSpPr>
            <p:cNvPr id="26" name="Isosceles Triangle 25"/>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196715"/>
            <a:ext cx="6253212" cy="3534424"/>
          </a:xfrm>
          <a:prstGeom prst="rect">
            <a:avLst/>
          </a:prstGeom>
        </p:spPr>
      </p:pic>
      <p:grpSp>
        <p:nvGrpSpPr>
          <p:cNvPr id="29" name="Group 28"/>
          <p:cNvGrpSpPr>
            <a:grpSpLocks noGrp="1" noRot="1" noChangeAspect="1" noMove="1" noResize="1" noUngrp="1"/>
          </p:cNvGrpSpPr>
          <p:nvPr/>
        </p:nvGrpSpPr>
        <p:grpSpPr>
          <a:xfrm>
            <a:off x="11219290" y="1"/>
            <a:ext cx="972709" cy="1935307"/>
            <a:chOff x="10918968" y="713127"/>
            <a:chExt cx="1273032" cy="2532832"/>
          </a:xfrm>
        </p:grpSpPr>
        <p:sp>
          <p:nvSpPr>
            <p:cNvPr id="30" name="Rectangle 29"/>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Launch Site Names Begin with 'CCA'</a:t>
            </a:r>
            <a:endParaRPr lang="en-US" dirty="0">
              <a:solidFill>
                <a:srgbClr val="0B49CB"/>
              </a:solidFill>
              <a:latin typeface="Agency FB" panose="020B0503020202020204" charset="0"/>
              <a:cs typeface="Agency FB" panose="020B0503020202020204" charset="0"/>
            </a:endParaRPr>
          </a:p>
        </p:txBody>
      </p:sp>
      <p:pic>
        <p:nvPicPr>
          <p:cNvPr id="6" name="Picture 5"/>
          <p:cNvPicPr>
            <a:picLocks noChangeAspect="1"/>
          </p:cNvPicPr>
          <p:nvPr/>
        </p:nvPicPr>
        <p:blipFill>
          <a:blip r:embed="rId2"/>
          <a:stretch>
            <a:fillRect/>
          </a:stretch>
        </p:blipFill>
        <p:spPr>
          <a:xfrm>
            <a:off x="867266" y="1626375"/>
            <a:ext cx="10028374" cy="290714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Total Payload Mass</a:t>
            </a:r>
            <a:endParaRPr lang="en-US" dirty="0">
              <a:solidFill>
                <a:srgbClr val="0B49CB"/>
              </a:solidFill>
              <a:latin typeface="Agency FB" panose="020B0503020202020204" charset="0"/>
              <a:cs typeface="Agency FB" panose="020B0503020202020204" charset="0"/>
            </a:endParaRPr>
          </a:p>
        </p:txBody>
      </p:sp>
      <p:pic>
        <p:nvPicPr>
          <p:cNvPr id="6" name="Picture 5"/>
          <p:cNvPicPr>
            <a:picLocks noChangeAspect="1"/>
          </p:cNvPicPr>
          <p:nvPr/>
        </p:nvPicPr>
        <p:blipFill>
          <a:blip r:embed="rId2"/>
          <a:stretch>
            <a:fillRect/>
          </a:stretch>
        </p:blipFill>
        <p:spPr>
          <a:xfrm>
            <a:off x="1858945" y="2833181"/>
            <a:ext cx="7415269" cy="2942144"/>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p:cNvSpPr txBox="1"/>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endParaRPr lang="en-US" sz="2000" dirty="0">
              <a:latin typeface="Abadi" panose="020B0604020104020204" pitchFamily="34" charset="0"/>
            </a:endParaRPr>
          </a:p>
          <a:p>
            <a:pPr>
              <a:spcBef>
                <a:spcPts val="1400"/>
              </a:spcBef>
            </a:pPr>
            <a:endParaRPr lang="en-US" sz="2000" dirty="0"/>
          </a:p>
        </p:txBody>
      </p:sp>
      <p:sp>
        <p:nvSpPr>
          <p:cNvPr id="11" name="Rectangle 10"/>
          <p:cNvSpPr>
            <a:spLocks noGrp="1" noRot="1" noChangeAspect="1" noMove="1" noResize="1" noEditPoints="1" noAdjustHandles="1" noChangeArrowheads="1" noChangeShapeType="1" noTextEdit="1"/>
          </p:cNvSpPr>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p:cNvSpPr>
            <a:spLocks noGrp="1" noRot="1" noChangeAspect="1" noMove="1" noResize="1" noEditPoints="1" noAdjustHandles="1" noChangeArrowheads="1" noChangeShapeType="1" noTextEdit="1"/>
          </p:cNvSpPr>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1"/>
          <a:stretch>
            <a:fillRect/>
          </a:stretch>
        </p:blipFill>
        <p:spPr>
          <a:xfrm>
            <a:off x="5405862" y="2217937"/>
            <a:ext cx="6019331" cy="2418879"/>
          </a:xfrm>
          <a:prstGeom prst="rect">
            <a:avLst/>
          </a:prstGeom>
          <a:effectLst/>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fld>
            <a:endParaRPr lang="en-US" sz="1200">
              <a:solidFill>
                <a:srgbClr val="303030"/>
              </a:solidFill>
              <a:latin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endParaRPr lang="en-US" sz="1800" dirty="0">
              <a:latin typeface="Abadi" panose="020B0604020104020204" pitchFamily="34" charset="0"/>
            </a:endParaRPr>
          </a:p>
        </p:txBody>
      </p:sp>
      <p:grpSp>
        <p:nvGrpSpPr>
          <p:cNvPr id="13" name="Group 12"/>
          <p:cNvGrpSpPr>
            <a:grpSpLocks noGrp="1" noRot="1" noChangeAspect="1" noMove="1" noResize="1" noUngrp="1"/>
          </p:cNvGrpSpPr>
          <p:nvPr/>
        </p:nvGrpSpPr>
        <p:grpSpPr>
          <a:xfrm>
            <a:off x="0" y="4601497"/>
            <a:ext cx="1014060" cy="2017580"/>
            <a:chOff x="0" y="4601497"/>
            <a:chExt cx="1014060" cy="2017580"/>
          </a:xfrm>
        </p:grpSpPr>
        <p:sp>
          <p:nvSpPr>
            <p:cNvPr id="14" name="Isosceles Triangle 13"/>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716765"/>
            <a:ext cx="6253212" cy="2494323"/>
          </a:xfrm>
          <a:prstGeom prst="rect">
            <a:avLst/>
          </a:prstGeom>
        </p:spPr>
      </p:pic>
      <p:grpSp>
        <p:nvGrpSpPr>
          <p:cNvPr id="17" name="Group 16"/>
          <p:cNvGrpSpPr>
            <a:grpSpLocks noGrp="1" noRot="1" noChangeAspect="1" noMove="1" noResize="1" noUngrp="1"/>
          </p:cNvGrpSpPr>
          <p:nvPr/>
        </p:nvGrpSpPr>
        <p:grpSpPr>
          <a:xfrm>
            <a:off x="11219290" y="1"/>
            <a:ext cx="972709" cy="1935307"/>
            <a:chOff x="10918968" y="713127"/>
            <a:chExt cx="1273032" cy="2532832"/>
          </a:xfrm>
        </p:grpSpPr>
        <p:sp>
          <p:nvSpPr>
            <p:cNvPr id="18" name="Rectangle 17"/>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endParaRPr lang="en-US" sz="3600" kern="1200" dirty="0">
              <a:solidFill>
                <a:srgbClr val="0B49CB"/>
              </a:solidFill>
              <a:latin typeface="Abadi" panose="020B0604020104020204" pitchFamily="34" charset="0"/>
              <a:ea typeface="+mj-ea"/>
              <a:cs typeface="+mj-cs"/>
            </a:endParaRPr>
          </a:p>
        </p:txBody>
      </p:sp>
      <p:pic>
        <p:nvPicPr>
          <p:cNvPr id="3" name="Picture 2"/>
          <p:cNvPicPr>
            <a:picLocks noChangeAspect="1"/>
          </p:cNvPicPr>
          <p:nvPr/>
        </p:nvPicPr>
        <p:blipFill>
          <a:blip r:embed="rId1"/>
          <a:stretch>
            <a:fillRect/>
          </a:stretch>
        </p:blipFill>
        <p:spPr>
          <a:xfrm>
            <a:off x="643467" y="1782981"/>
            <a:ext cx="6253214" cy="4284116"/>
          </a:xfrm>
          <a:prstGeom prst="rect">
            <a:avLst/>
          </a:prstGeom>
        </p:spPr>
      </p:pic>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endParaRPr lang="en-US" sz="1800" dirty="0">
              <a:solidFill>
                <a:schemeClr val="accent3">
                  <a:lumMod val="25000"/>
                </a:schemeClr>
              </a:solidFill>
              <a:latin typeface="Abadi" panose="020B0604020104020204" pitchFamily="34" charset="0"/>
            </a:endParaRP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Executive Summary</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643466" y="1457471"/>
            <a:ext cx="5108891" cy="463336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p:cNvSpPr>
            <a:spLocks noGrp="1" noRot="1" noChangeAspect="1" noMove="1" noResize="1" noEditPoints="1" noAdjustHandles="1" noChangeArrowheads="1" noChangeShapeType="1" noTextEdit="1"/>
          </p:cNvSpPr>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p:cNvSpPr txBox="1"/>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endParaRPr lang="en-US" sz="1700" dirty="0">
              <a:latin typeface="Abadi" panose="020B0604020104020204" pitchFamily="34" charset="0"/>
            </a:endParaRPr>
          </a:p>
        </p:txBody>
      </p:sp>
      <p:pic>
        <p:nvPicPr>
          <p:cNvPr id="6" name="Picture 5"/>
          <p:cNvPicPr>
            <a:picLocks noChangeAspect="1"/>
          </p:cNvPicPr>
          <p:nvPr/>
        </p:nvPicPr>
        <p:blipFill>
          <a:blip r:embed="rId1"/>
          <a:stretch>
            <a:fillRect/>
          </a:stretch>
        </p:blipFill>
        <p:spPr>
          <a:xfrm>
            <a:off x="5445457" y="963426"/>
            <a:ext cx="6155141" cy="4954888"/>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fld>
            <a:endParaRPr lang="en-US" sz="1000">
              <a:solidFill>
                <a:schemeClr val="tx1">
                  <a:lumMod val="50000"/>
                  <a:lumOff val="50000"/>
                </a:schemeClr>
              </a:solidFill>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2023304" y="3075335"/>
            <a:ext cx="7239000" cy="258127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endParaRPr lang="en-US" sz="2000" dirty="0">
              <a:latin typeface="Abadi" panose="020B0604020104020204" pitchFamily="34" charset="0"/>
            </a:endParaRP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776008" y="1589360"/>
            <a:ext cx="6124575" cy="429577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6" name="Content Placeholder 5"/>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endParaRPr lang="en-US" dirty="0">
              <a:solidFill>
                <a:srgbClr val="0B49CB"/>
              </a:solidFill>
              <a:latin typeface="Abad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2"/>
          <a:stretch>
            <a:fillRect/>
          </a:stretch>
        </p:blipFill>
        <p:spPr>
          <a:xfrm>
            <a:off x="770011" y="1253472"/>
            <a:ext cx="10687962" cy="4772101"/>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1"/>
          <a:stretch>
            <a:fillRect/>
          </a:stretch>
        </p:blipFill>
        <p:spPr>
          <a:xfrm>
            <a:off x="770010" y="1362318"/>
            <a:ext cx="10092431" cy="5064893"/>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752019" y="1454291"/>
            <a:ext cx="10687962" cy="4772101"/>
          </a:xfrm>
          <a:prstGeom prst="rect">
            <a:avLst/>
          </a:prstGeom>
        </p:spPr>
      </p:pic>
      <p:sp>
        <p:nvSpPr>
          <p:cNvPr id="3" name="Slide Number Placeholder 2"/>
          <p:cNvSpPr>
            <a:spLocks noGrp="1"/>
          </p:cNvSpPr>
          <p:nvPr>
            <p:ph type="sldNum" sz="quarter" idx="12"/>
          </p:nvPr>
        </p:nvSpPr>
        <p:spPr>
          <a:xfrm>
            <a:off x="8714772" y="6226392"/>
            <a:ext cx="2743200" cy="401638"/>
          </a:xfrm>
        </p:spPr>
        <p:txBody>
          <a:bodyPr/>
          <a:lstStyle/>
          <a:p>
            <a:fld id="{5075537C-CA84-1446-933C-8E9D027F9201}" type="slidenum">
              <a:rPr lang="en-US" smtClean="0"/>
            </a:fld>
            <a:endParaRPr lang="en-US"/>
          </a:p>
        </p:txBody>
      </p:sp>
      <p:sp>
        <p:nvSpPr>
          <p:cNvPr id="8" name="Title 1"/>
          <p:cNvSpPr txBox="1"/>
          <p:nvPr/>
        </p:nvSpPr>
        <p:spPr>
          <a:xfrm>
            <a:off x="770011" y="459822"/>
            <a:ext cx="10515600" cy="549049"/>
          </a:xfrm>
          <a:prstGeom prst="rect">
            <a:avLst/>
          </a:prstGeom>
        </p:spPr>
        <p:txBody>
          <a:bodyPr vert="horz" lIns="91440" tIns="45720" rIns="91440" bIns="45720" rtlCol="0" anchor="ctr">
            <a:normAutofit fontScale="7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Pie chart showing the success percentage achieved by each launch site</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Introduction</a:t>
            </a:r>
            <a:endParaRPr lang="en-US">
              <a:solidFill>
                <a:srgbClr val="0B49CB"/>
              </a:solidFill>
              <a:latin typeface="Agency FB" panose="020B0503020202020204" charset="0"/>
              <a:cs typeface="Agency FB" panose="020B0503020202020204" charset="0"/>
            </a:endParaRPr>
          </a:p>
        </p:txBody>
      </p:sp>
      <p:sp>
        <p:nvSpPr>
          <p:cNvPr id="5" name="Content Placeholder 2"/>
          <p:cNvSpPr txBox="1"/>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en-US" sz="2200" dirty="0">
              <a:solidFill>
                <a:schemeClr val="accent3">
                  <a:lumMod val="25000"/>
                </a:schemeClr>
              </a:solidFill>
              <a:latin typeface="Abadi" panose="020B0604020104020204" pitchFamily="34" charset="0"/>
            </a:endParaRP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endParaRPr lang="en-US" sz="22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endParaRPr lang="en-US" sz="18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1"/>
          <a:stretch>
            <a:fillRect/>
          </a:stretch>
        </p:blipFill>
        <p:spPr>
          <a:xfrm>
            <a:off x="2123100" y="1242623"/>
            <a:ext cx="7790783" cy="4440746"/>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
        <p:nvSpPr>
          <p:cNvPr id="26" name="Title 1"/>
          <p:cNvSpPr txBox="1"/>
          <p:nvPr/>
        </p:nvSpPr>
        <p:spPr>
          <a:xfrm>
            <a:off x="1103586" y="727738"/>
            <a:ext cx="10476314" cy="514885"/>
          </a:xfrm>
          <a:prstGeom prst="rect">
            <a:avLst/>
          </a:prstGeom>
        </p:spPr>
        <p:txBody>
          <a:bodyPr vert="horz" lIns="91440" tIns="45720" rIns="91440" bIns="45720" rtlCol="0" anchor="ctr">
            <a:normAutofit fontScale="7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Pie chart showing the Launch site with the highest launch success ratio</a:t>
            </a:r>
            <a:endParaRPr lang="en-US" dirty="0">
              <a:solidFill>
                <a:srgbClr val="0B49CB"/>
              </a:solidFill>
              <a:latin typeface="Agency FB" panose="020B0503020202020204" charset="0"/>
              <a:cs typeface="Agency FB" panose="020B0503020202020204" charset="0"/>
            </a:endParaRPr>
          </a:p>
          <a:p>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p:cNvSpPr txBox="1"/>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endParaRPr lang="en-US" sz="2500" kern="1200" dirty="0">
              <a:solidFill>
                <a:srgbClr val="0B49CB"/>
              </a:solidFill>
              <a:latin typeface="Abadi" panose="020B0604020104020204" pitchFamily="34" charset="0"/>
              <a:ea typeface="+mj-ea"/>
              <a:cs typeface="+mj-cs"/>
            </a:endParaRPr>
          </a:p>
        </p:txBody>
      </p:sp>
      <p:sp>
        <p:nvSpPr>
          <p:cNvPr id="17" name="Rectangle 16"/>
          <p:cNvSpPr>
            <a:spLocks noGrp="1" noRot="1" noChangeAspect="1" noMove="1" noResize="1" noEditPoints="1" noAdjustHandles="1" noChangeArrowheads="1" noChangeShapeType="1" noTextEdit="1"/>
          </p:cNvSpPr>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p:cNvPicPr>
            <a:picLocks noGrp="1" noChangeAspect="1"/>
          </p:cNvPicPr>
          <p:nvPr>
            <p:ph idx="4294967295"/>
          </p:nvPr>
        </p:nvPicPr>
        <p:blipFill>
          <a:blip r:embed="rId1"/>
          <a:stretch>
            <a:fillRect/>
          </a:stretch>
        </p:blipFill>
        <p:spPr>
          <a:xfrm>
            <a:off x="838200" y="2191367"/>
            <a:ext cx="10515599" cy="3785614"/>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p:cNvSpPr>
            <a:spLocks noGrp="1" noRot="1" noChangeAspect="1" noMove="1" noResize="1" noEditPoints="1" noAdjustHandles="1" noChangeArrowheads="1" noChangeShapeType="1" noTextEdit="1"/>
          </p:cNvSpPr>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p:cNvSpPr txBox="1"/>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endParaRPr lang="en-US" sz="3700" kern="1200" dirty="0">
              <a:solidFill>
                <a:srgbClr val="0B49CB"/>
              </a:solidFill>
              <a:latin typeface="Abadi" panose="020B0604020104020204" pitchFamily="34" charset="0"/>
              <a:ea typeface="+mj-ea"/>
              <a:cs typeface="+mj-cs"/>
            </a:endParaRPr>
          </a:p>
        </p:txBody>
      </p:sp>
      <p:sp>
        <p:nvSpPr>
          <p:cNvPr id="18" name="Rectangle 17"/>
          <p:cNvSpPr>
            <a:spLocks noGrp="1" noRot="1" noChangeAspect="1" noMove="1" noResize="1" noEditPoints="1" noAdjustHandles="1" noChangeArrowheads="1" noChangeShapeType="1" noTextEdit="1"/>
          </p:cNvSpPr>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p:cNvSpPr>
            <a:spLocks noGrp="1" noRot="1" noChangeAspect="1" noMove="1" noResize="1" noEditPoints="1" noAdjustHandles="1" noChangeArrowheads="1" noChangeShapeType="1" noTextEdit="1"/>
          </p:cNvSpPr>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endParaRPr lang="en-US" sz="2200" dirty="0">
              <a:latin typeface="Abadi" panose="020B0604020104020204" pitchFamily="34" charset="0"/>
            </a:endParaRPr>
          </a:p>
          <a:p>
            <a:pPr>
              <a:spcBef>
                <a:spcPts val="1400"/>
              </a:spcBef>
            </a:pPr>
            <a:endParaRPr lang="en-US" sz="1800" dirty="0"/>
          </a:p>
        </p:txBody>
      </p:sp>
      <p:pic>
        <p:nvPicPr>
          <p:cNvPr id="3" name="Picture 2"/>
          <p:cNvPicPr>
            <a:picLocks noChangeAspect="1"/>
          </p:cNvPicPr>
          <p:nvPr/>
        </p:nvPicPr>
        <p:blipFill>
          <a:blip r:embed="rId1"/>
          <a:stretch>
            <a:fillRect/>
          </a:stretch>
        </p:blipFill>
        <p:spPr>
          <a:xfrm>
            <a:off x="557784" y="2815221"/>
            <a:ext cx="11164824" cy="3321534"/>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fld>
            <a:endParaRPr lang="en-US" sz="1200">
              <a:solidFill>
                <a:schemeClr val="tx1">
                  <a:lumMod val="50000"/>
                  <a:lumOff val="50000"/>
                </a:schemeClr>
              </a:solidFill>
              <a:latin typeface="+mn-l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Confusion Matrix</a:t>
            </a:r>
            <a:endParaRPr lang="en-US" dirty="0">
              <a:solidFill>
                <a:srgbClr val="0B49CB"/>
              </a:solidFill>
              <a:latin typeface="Agency FB" panose="020B0503020202020204" charset="0"/>
              <a:cs typeface="Agency FB" panose="020B0503020202020204" charset="0"/>
            </a:endParaRPr>
          </a:p>
        </p:txBody>
      </p:sp>
      <p:pic>
        <p:nvPicPr>
          <p:cNvPr id="3" name="Picture 2"/>
          <p:cNvPicPr>
            <a:picLocks noChangeAspect="1"/>
          </p:cNvPicPr>
          <p:nvPr/>
        </p:nvPicPr>
        <p:blipFill>
          <a:blip r:embed="rId2"/>
          <a:stretch>
            <a:fillRect/>
          </a:stretch>
        </p:blipFill>
        <p:spPr>
          <a:xfrm>
            <a:off x="6561574" y="1880339"/>
            <a:ext cx="4281910" cy="3097321"/>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latin typeface="Abadi" panose="020B0604020104020204" pitchFamily="34" charset="0"/>
              </a:rPr>
              <a:t>Launch success rate started to increase in 2013 till 2020.</a:t>
            </a:r>
            <a:endParaRPr lang="en-US" sz="2200" dirty="0">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640885"/>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Conclusions</a:t>
            </a:r>
            <a:endParaRPr lang="en-US">
              <a:solidFill>
                <a:srgbClr val="0B49CB"/>
              </a:solidFill>
              <a:latin typeface="Agency FB" panose="020B0503020202020204" charset="0"/>
              <a:cs typeface="Agency FB" panose="020B0503020202020204"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gency FB" panose="020B0503020202020204" charset="0"/>
                <a:cs typeface="Agency FB" panose="020B0503020202020204" charset="0"/>
              </a:rPr>
              <a:t>Executive Summary</a:t>
            </a:r>
            <a:endParaRPr lang="en-US" sz="8800" dirty="0">
              <a:solidFill>
                <a:srgbClr val="0B49CB"/>
              </a:solidFill>
              <a:latin typeface="Agency FB" panose="020B0503020202020204" charset="0"/>
              <a:cs typeface="Agency FB" panose="020B0503020202020204" charset="0"/>
            </a:endParaRPr>
          </a:p>
          <a:p>
            <a:pPr>
              <a:lnSpc>
                <a:spcPct val="120000"/>
              </a:lnSpc>
              <a:spcBef>
                <a:spcPts val="1400"/>
              </a:spcBef>
            </a:pPr>
            <a:r>
              <a:rPr lang="en-US" sz="8800" dirty="0">
                <a:solidFill>
                  <a:schemeClr val="accent3">
                    <a:lumMod val="25000"/>
                  </a:schemeClr>
                </a:solidFill>
                <a:latin typeface="Agency FB" panose="020B0503020202020204" charset="0"/>
                <a:cs typeface="Agency FB" panose="020B0503020202020204" charset="0"/>
              </a:rPr>
              <a:t>Data collection methodology:</a:t>
            </a:r>
            <a:endParaRPr lang="en-US" sz="8800" dirty="0">
              <a:solidFill>
                <a:schemeClr val="accent3">
                  <a:lumMod val="25000"/>
                </a:schemeClr>
              </a:solidFill>
              <a:latin typeface="Agency FB" panose="020B0503020202020204" charset="0"/>
              <a:cs typeface="Agency FB" panose="020B0503020202020204" charset="0"/>
            </a:endParaRPr>
          </a:p>
          <a:p>
            <a:pPr lvl="1">
              <a:lnSpc>
                <a:spcPct val="120000"/>
              </a:lnSpc>
              <a:spcBef>
                <a:spcPts val="1400"/>
              </a:spcBef>
            </a:pPr>
            <a:r>
              <a:rPr lang="en-US" sz="7600" dirty="0">
                <a:solidFill>
                  <a:schemeClr val="bg2">
                    <a:lumMod val="50000"/>
                  </a:schemeClr>
                </a:solidFill>
                <a:latin typeface="Agency FB" panose="020B0503020202020204" charset="0"/>
                <a:cs typeface="Agency FB" panose="020B0503020202020204" charset="0"/>
              </a:rPr>
              <a:t>Data was collected using SpaceX API and web scraping from Wikipedia. </a:t>
            </a:r>
            <a:endParaRPr lang="en-US" sz="7600" dirty="0">
              <a:solidFill>
                <a:schemeClr val="bg2">
                  <a:lumMod val="50000"/>
                </a:schemeClr>
              </a:solidFill>
              <a:latin typeface="Agency FB" panose="020B0503020202020204" charset="0"/>
              <a:cs typeface="Agency FB" panose="020B0503020202020204" charset="0"/>
            </a:endParaRPr>
          </a:p>
          <a:p>
            <a:pPr>
              <a:lnSpc>
                <a:spcPct val="120000"/>
              </a:lnSpc>
              <a:spcBef>
                <a:spcPts val="1400"/>
              </a:spcBef>
            </a:pPr>
            <a:r>
              <a:rPr lang="en-US" sz="8800" dirty="0">
                <a:solidFill>
                  <a:schemeClr val="accent3">
                    <a:lumMod val="25000"/>
                  </a:schemeClr>
                </a:solidFill>
                <a:latin typeface="Agency FB" panose="020B0503020202020204" charset="0"/>
                <a:cs typeface="Agency FB" panose="020B0503020202020204" charset="0"/>
              </a:rPr>
              <a:t>Perform data wrangling</a:t>
            </a:r>
            <a:endParaRPr lang="en-US" sz="8800" dirty="0">
              <a:solidFill>
                <a:schemeClr val="accent3">
                  <a:lumMod val="25000"/>
                </a:schemeClr>
              </a:solidFill>
              <a:latin typeface="Agency FB" panose="020B0503020202020204" charset="0"/>
              <a:cs typeface="Agency FB" panose="020B0503020202020204" charset="0"/>
            </a:endParaRPr>
          </a:p>
          <a:p>
            <a:pPr lvl="1">
              <a:lnSpc>
                <a:spcPct val="120000"/>
              </a:lnSpc>
              <a:spcBef>
                <a:spcPts val="1400"/>
              </a:spcBef>
            </a:pPr>
            <a:r>
              <a:rPr lang="en-US" sz="7600" dirty="0">
                <a:solidFill>
                  <a:schemeClr val="bg2">
                    <a:lumMod val="50000"/>
                  </a:schemeClr>
                </a:solidFill>
                <a:latin typeface="Agency FB" panose="020B0503020202020204" charset="0"/>
                <a:cs typeface="Agency FB" panose="020B0503020202020204" charset="0"/>
              </a:rPr>
              <a:t>One-hot encoding was applied to categorical features</a:t>
            </a:r>
            <a:endParaRPr lang="en-US" sz="7600" dirty="0">
              <a:solidFill>
                <a:schemeClr val="bg2">
                  <a:lumMod val="50000"/>
                </a:schemeClr>
              </a:solidFill>
              <a:latin typeface="Agency FB" panose="020B0503020202020204" charset="0"/>
              <a:cs typeface="Agency FB" panose="020B0503020202020204" charset="0"/>
            </a:endParaRPr>
          </a:p>
          <a:p>
            <a:pPr>
              <a:lnSpc>
                <a:spcPct val="120000"/>
              </a:lnSpc>
              <a:spcBef>
                <a:spcPts val="1400"/>
              </a:spcBef>
            </a:pPr>
            <a:r>
              <a:rPr lang="en-US" sz="8800" dirty="0">
                <a:solidFill>
                  <a:schemeClr val="accent3">
                    <a:lumMod val="25000"/>
                  </a:schemeClr>
                </a:solidFill>
                <a:latin typeface="Agency FB" panose="020B0503020202020204" charset="0"/>
                <a:cs typeface="Agency FB" panose="020B0503020202020204" charset="0"/>
              </a:rPr>
              <a:t>Perform exploratory data analysis (EDA) using visualization and SQL</a:t>
            </a:r>
            <a:endParaRPr lang="en-US" sz="8800" dirty="0">
              <a:solidFill>
                <a:schemeClr val="accent3">
                  <a:lumMod val="25000"/>
                </a:schemeClr>
              </a:solidFill>
              <a:latin typeface="Agency FB" panose="020B0503020202020204" charset="0"/>
              <a:cs typeface="Agency FB" panose="020B0503020202020204" charset="0"/>
            </a:endParaRPr>
          </a:p>
          <a:p>
            <a:pPr>
              <a:lnSpc>
                <a:spcPct val="120000"/>
              </a:lnSpc>
              <a:spcBef>
                <a:spcPts val="1400"/>
              </a:spcBef>
            </a:pPr>
            <a:r>
              <a:rPr lang="en-US" sz="8800" dirty="0">
                <a:solidFill>
                  <a:schemeClr val="accent3">
                    <a:lumMod val="25000"/>
                  </a:schemeClr>
                </a:solidFill>
                <a:latin typeface="Agency FB" panose="020B0503020202020204" charset="0"/>
                <a:cs typeface="Agency FB" panose="020B0503020202020204" charset="0"/>
              </a:rPr>
              <a:t>Perform interactive visual analytics using Folium and Plotly Dash</a:t>
            </a:r>
            <a:endParaRPr lang="en-US" sz="8800" dirty="0">
              <a:solidFill>
                <a:schemeClr val="accent3">
                  <a:lumMod val="25000"/>
                </a:schemeClr>
              </a:solidFill>
              <a:latin typeface="Agency FB" panose="020B0503020202020204" charset="0"/>
              <a:cs typeface="Agency FB" panose="020B0503020202020204" charset="0"/>
            </a:endParaRPr>
          </a:p>
          <a:p>
            <a:pPr>
              <a:lnSpc>
                <a:spcPct val="120000"/>
              </a:lnSpc>
              <a:spcBef>
                <a:spcPts val="1400"/>
              </a:spcBef>
            </a:pPr>
            <a:r>
              <a:rPr lang="en-US" sz="8800" dirty="0">
                <a:solidFill>
                  <a:schemeClr val="accent3">
                    <a:lumMod val="25000"/>
                  </a:schemeClr>
                </a:solidFill>
                <a:latin typeface="Agency FB" panose="020B0503020202020204" charset="0"/>
                <a:cs typeface="Agency FB" panose="020B0503020202020204" charset="0"/>
              </a:rPr>
              <a:t>Perform predictive analysis using classification models</a:t>
            </a:r>
            <a:endParaRPr lang="en-US" sz="8800" dirty="0">
              <a:solidFill>
                <a:schemeClr val="accent3">
                  <a:lumMod val="25000"/>
                </a:schemeClr>
              </a:solidFill>
              <a:latin typeface="Agency FB" panose="020B0503020202020204" charset="0"/>
              <a:cs typeface="Agency FB" panose="020B0503020202020204" charset="0"/>
            </a:endParaRPr>
          </a:p>
          <a:p>
            <a:pPr lvl="1">
              <a:lnSpc>
                <a:spcPct val="120000"/>
              </a:lnSpc>
              <a:spcBef>
                <a:spcPts val="1400"/>
              </a:spcBef>
            </a:pPr>
            <a:r>
              <a:rPr lang="en-US" sz="7600" dirty="0">
                <a:solidFill>
                  <a:schemeClr val="bg2">
                    <a:lumMod val="50000"/>
                  </a:schemeClr>
                </a:solidFill>
                <a:latin typeface="Agency FB" panose="020B0503020202020204" charset="0"/>
                <a:cs typeface="Agency FB" panose="020B0503020202020204" charset="0"/>
              </a:rPr>
              <a:t>How to build, tune, evaluate classification models</a:t>
            </a:r>
            <a:endParaRPr lang="en-US" sz="7600" dirty="0">
              <a:solidFill>
                <a:schemeClr val="bg2">
                  <a:lumMod val="50000"/>
                </a:schemeClr>
              </a:solidFill>
              <a:latin typeface="Agency FB" panose="020B0503020202020204" charset="0"/>
              <a:cs typeface="Agency FB" panose="020B0503020202020204" charset="0"/>
            </a:endParaRPr>
          </a:p>
          <a:p>
            <a:pPr>
              <a:lnSpc>
                <a:spcPct val="120000"/>
              </a:lnSpc>
              <a:spcBef>
                <a:spcPts val="1400"/>
              </a:spcBef>
            </a:pPr>
            <a:endParaRPr lang="en-US" sz="8800" dirty="0">
              <a:solidFill>
                <a:schemeClr val="accent3">
                  <a:lumMod val="25000"/>
                </a:schemeClr>
              </a:solidFill>
              <a:latin typeface="Agency FB" panose="020B0503020202020204" charset="0"/>
              <a:cs typeface="Agency FB" panose="020B0503020202020204" charset="0"/>
            </a:endParaRPr>
          </a:p>
          <a:p>
            <a:pPr>
              <a:lnSpc>
                <a:spcPct val="100000"/>
              </a:lnSpc>
              <a:spcBef>
                <a:spcPts val="1400"/>
              </a:spcBef>
            </a:pPr>
            <a:endParaRPr lang="en-US" sz="2200" dirty="0">
              <a:solidFill>
                <a:schemeClr val="accent3">
                  <a:lumMod val="25000"/>
                </a:schemeClr>
              </a:solidFill>
              <a:latin typeface="Agency FB" panose="020B0503020202020204" charset="0"/>
              <a:cs typeface="Agency FB" panose="020B0503020202020204" charset="0"/>
            </a:endParaRPr>
          </a:p>
          <a:p>
            <a:pPr>
              <a:lnSpc>
                <a:spcPct val="100000"/>
              </a:lnSpc>
              <a:spcBef>
                <a:spcPts val="1400"/>
              </a:spcBef>
            </a:pPr>
            <a:endParaRPr lang="en-US" sz="2200" dirty="0">
              <a:solidFill>
                <a:schemeClr val="accent3">
                  <a:lumMod val="25000"/>
                </a:schemeClr>
              </a:solidFill>
              <a:latin typeface="Agency FB" panose="020B0503020202020204" charset="0"/>
              <a:cs typeface="Agency FB" panose="020B0503020202020204" charset="0"/>
            </a:endParaRPr>
          </a:p>
          <a:p>
            <a:pPr>
              <a:lnSpc>
                <a:spcPct val="100000"/>
              </a:lnSpc>
              <a:spcBef>
                <a:spcPts val="1400"/>
              </a:spcBef>
            </a:pPr>
            <a:endParaRPr lang="en-US" sz="2200" dirty="0">
              <a:solidFill>
                <a:schemeClr val="accent3">
                  <a:lumMod val="25000"/>
                </a:schemeClr>
              </a:solidFill>
              <a:latin typeface="Agency FB" panose="020B0503020202020204" charset="0"/>
              <a:cs typeface="Agency FB" panose="020B0503020202020204" charset="0"/>
            </a:endParaRPr>
          </a:p>
          <a:p>
            <a:pPr>
              <a:lnSpc>
                <a:spcPct val="100000"/>
              </a:lnSpc>
              <a:spcBef>
                <a:spcPts val="1400"/>
              </a:spcBef>
            </a:pPr>
            <a:endParaRPr lang="en-US" sz="2200" dirty="0">
              <a:solidFill>
                <a:schemeClr val="accent3">
                  <a:lumMod val="25000"/>
                </a:schemeClr>
              </a:solidFill>
              <a:latin typeface="Agency FB" panose="020B0503020202020204" charset="0"/>
              <a:cs typeface="Agency FB" panose="020B0503020202020204" charset="0"/>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Methodology</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endParaRPr lang="en-US" sz="22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endParaRPr lang="en-US" sz="1900" dirty="0">
              <a:solidFill>
                <a:schemeClr val="accent3">
                  <a:lumMod val="25000"/>
                </a:schemeClr>
              </a:solidFill>
              <a:latin typeface="Abadi" panose="020B0604020104020204" pitchFamily="34" charset="0"/>
            </a:endParaRP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Data Collection</a:t>
            </a:r>
            <a:endParaRPr lang="en-US" dirty="0">
              <a:solidFill>
                <a:srgbClr val="0B49CB"/>
              </a:solidFill>
              <a:latin typeface="Agency FB" panose="020B0503020202020204" charset="0"/>
              <a:cs typeface="Agency FB" panose="020B0503020202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Data Collection – SpaceX API</a:t>
            </a:r>
            <a:endParaRPr lang="en-US" dirty="0">
              <a:solidFill>
                <a:srgbClr val="0B49CB"/>
              </a:solidFill>
              <a:latin typeface="Agency FB" panose="020B0503020202020204" charset="0"/>
              <a:cs typeface="Agency FB" panose="020B0503020202020204" charset="0"/>
            </a:endParaRPr>
          </a:p>
        </p:txBody>
      </p:sp>
      <p:pic>
        <p:nvPicPr>
          <p:cNvPr id="9" name="Picture 8"/>
          <p:cNvPicPr>
            <a:picLocks noChangeAspect="1"/>
          </p:cNvPicPr>
          <p:nvPr/>
        </p:nvPicPr>
        <p:blipFill>
          <a:blip r:embed="rId2"/>
          <a:stretch>
            <a:fillRect/>
          </a:stretch>
        </p:blipFill>
        <p:spPr>
          <a:xfrm>
            <a:off x="6518511" y="1499088"/>
            <a:ext cx="4861273" cy="45270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gency FB" panose="020B0503020202020204" charset="0"/>
                <a:cs typeface="Agency FB" panose="020B0503020202020204" charset="0"/>
              </a:rPr>
              <a:t>We applied web scrapping to webscrap Falcon 9 launch records with BeautifulSoup </a:t>
            </a:r>
            <a:endParaRPr lang="en-US" sz="2200" dirty="0">
              <a:solidFill>
                <a:schemeClr val="accent3">
                  <a:lumMod val="25000"/>
                </a:schemeClr>
              </a:solidFill>
              <a:latin typeface="Agency FB" panose="020B0503020202020204" charset="0"/>
              <a:cs typeface="Agency FB" panose="020B0503020202020204" charset="0"/>
            </a:endParaRPr>
          </a:p>
          <a:p>
            <a:pPr>
              <a:lnSpc>
                <a:spcPct val="100000"/>
              </a:lnSpc>
              <a:spcBef>
                <a:spcPts val="1400"/>
              </a:spcBef>
            </a:pPr>
            <a:r>
              <a:rPr lang="en-US" sz="2200" dirty="0">
                <a:solidFill>
                  <a:schemeClr val="accent3">
                    <a:lumMod val="25000"/>
                  </a:schemeClr>
                </a:solidFill>
                <a:latin typeface="Agency FB" panose="020B0503020202020204" charset="0"/>
                <a:cs typeface="Agency FB" panose="020B0503020202020204" charset="0"/>
              </a:rPr>
              <a:t>We parsed the table and converted it into a pandas dataframe.</a:t>
            </a:r>
            <a:endParaRPr lang="en-US" sz="2200" dirty="0">
              <a:solidFill>
                <a:schemeClr val="accent3">
                  <a:lumMod val="25000"/>
                </a:schemeClr>
              </a:solidFill>
              <a:latin typeface="Agency FB" panose="020B0503020202020204" charset="0"/>
              <a:cs typeface="Agency FB" panose="020B0503020202020204" charset="0"/>
            </a:endParaRPr>
          </a:p>
          <a:p>
            <a:pPr>
              <a:lnSpc>
                <a:spcPct val="100000"/>
              </a:lnSpc>
              <a:spcBef>
                <a:spcPts val="1400"/>
              </a:spcBef>
            </a:pPr>
            <a:r>
              <a:rPr lang="en-US" sz="2200" dirty="0">
                <a:solidFill>
                  <a:schemeClr val="accent3">
                    <a:lumMod val="25000"/>
                  </a:schemeClr>
                </a:solidFill>
                <a:latin typeface="Agency FB" panose="020B0503020202020204" charset="0"/>
                <a:cs typeface="Agency FB" panose="020B0503020202020204" charset="0"/>
              </a:rPr>
              <a:t>The link to the notebook is </a:t>
            </a:r>
            <a:r>
              <a:rPr lang="en-US" sz="2200" dirty="0">
                <a:solidFill>
                  <a:srgbClr val="1C7DDB"/>
                </a:solidFill>
                <a:latin typeface="Agency FB" panose="020B0503020202020204" charset="0"/>
                <a:cs typeface="Agency FB" panose="020B0503020202020204" charset="0"/>
              </a:rPr>
              <a:t>https://github.com/chuksoo/IBM-Data-Science-Capstone-SpaceX/blob/main/Data%20Collection%20with%20Web%20Scraping.ipynb.</a:t>
            </a:r>
            <a:endParaRPr lang="en-US" sz="2200" dirty="0">
              <a:solidFill>
                <a:schemeClr val="accent3">
                  <a:lumMod val="25000"/>
                </a:schemeClr>
              </a:solidFill>
              <a:latin typeface="Agency FB" panose="020B0503020202020204" charset="0"/>
              <a:cs typeface="Agency FB" panose="020B050302020202020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7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gency FB" panose="020B0503020202020204" charset="0"/>
                <a:cs typeface="Agency FB" panose="020B0503020202020204" charset="0"/>
              </a:rPr>
              <a:t>Data Collection - Scraping</a:t>
            </a:r>
            <a:endParaRPr lang="en-US" dirty="0">
              <a:solidFill>
                <a:srgbClr val="0B49CB"/>
              </a:solidFill>
              <a:latin typeface="Agency FB" panose="020B0503020202020204" charset="0"/>
              <a:cs typeface="Agency FB" panose="020B0503020202020204" charset="0"/>
            </a:endParaRPr>
          </a:p>
        </p:txBody>
      </p:sp>
      <p:sp>
        <p:nvSpPr>
          <p:cNvPr id="2" name="Content Placeholder 4"/>
          <p:cNvSpPr txBox="1"/>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p:cNvPicPr>
            <a:picLocks noChangeAspect="1"/>
          </p:cNvPicPr>
          <p:nvPr/>
        </p:nvPicPr>
        <p:blipFill>
          <a:blip r:embed="rId2"/>
          <a:stretch>
            <a:fillRect/>
          </a:stretch>
        </p:blipFill>
        <p:spPr>
          <a:xfrm>
            <a:off x="5910262" y="1447559"/>
            <a:ext cx="4655614" cy="4778833"/>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p : p r o p e r t i e s   x m l n s : p = " h t t p : / / s c h e m a s . m i c r o s o f t . c o m / o f f i c e / 2 0 0 6 / m e t a d a t a / p r o p e r t i e s "   x m l n s : x s i = " h t t p : / / w w w . w 3 . o r g / 2 0 0 1 / X M L S c h e m a - i n s t a n c e "   x m l n s : p c = " h t t p : / / s c h e m a s . m i c r o s o f t . c o m / o f f i c e / i n f o p a t h / 2 0 0 7 / P a r t n e r C o n t r o l s " > < d o c u m e n t M a n a g e m e n t / > < / p : p r o p e r t i e s > 
</file>

<file path=customXml/item2.xml>��< ? m s o - c o n t e n t T y p e ? > < F o r m T e m p l a t e s   x m l n s = " h t t p : / / s c h e m a s . m i c r o s o f t . c o m / s h a r e p o i n t / v 3 / c o n t e n t t y p e / f o r m s " > < D i s p l a y > D o c u m e n t L i b r a r y F o r m < / D i s p l a y > < E d i t > D o c u m e n t L i b r a r y F o r m < / E d i t > < N e w > D o c u m e n t L i b r a r y F o r m < / N e w > < / F o r m T e m p l a t e s > 
</file>

<file path=customXml/item3.xml>��< ? x m l   v e r s i o n = " 1 . 0 " ? > < c t : c o n t e n t T y p e S c h e m a   c t : _ = " "   m a : _ = " "   m a : c o n t e n t T y p e N a m e = " D o c u m e n t "   m a : c o n t e n t T y p e I D = " 0 x 0 1 0 1 0 0 E E C D 8 6 F 5 6 7 5 5 A 6 4 6 A C 8 A F C B C B D 9 6 7 F 2 1 "   m a : c o n t e n t T y p e V e r s i o n = " 1 2 "   m a : c o n t e n t T y p e D e s c r i p t i o n = " C r e a t e   a   n e w   d o c u m e n t . "   m a : c o n t e n t T y p e S c o p e = " "   m a : v e r s i o n I D = " 5 2 7 1 f 8 e 2 0 0 9 0 c 8 7 a f e d 7 7 2 9 a c 7 1 f 6 1 b 2 "   x m l n s : c t = " h t t p : / / s c h e m a s . m i c r o s o f t . c o m / o f f i c e / 2 0 0 6 / m e t a d a t a / c o n t e n t T y p e "   x m l n s : m a = " h t t p : / / s c h e m a s . m i c r o s o f t . c o m / o f f i c e / 2 0 0 6 / m e t a d a t a / p r o p e r t i e s / m e t a A t t r i b u t e s " >  
 < x s d : s c h e m a   t a r g e t N a m e s p a c e = " h t t p : / / s c h e m a s . m i c r o s o f t . c o m / o f f i c e / 2 0 0 6 / m e t a d a t a / p r o p e r t i e s "   m a : r o o t = " t r u e "   m a : f i e l d s I D = " c f 1 2 c 1 3 3 e b 4 4 3 7 7 e b d 9 4 f d b 7 d b 4 7 5 7 b 0 "   n s 2 : _ = " "   n s 3 : _ = " "   x m l n s : x s d = " h t t p : / / w w w . w 3 . o r g / 2 0 0 1 / X M L S c h e m a "   x m l n s : x s = " h t t p : / / w w w . w 3 . o r g / 2 0 0 1 / X M L S c h e m a "   x m l n s : p = " h t t p : / / s c h e m a s . m i c r o s o f t . c o m / o f f i c e / 2 0 0 6 / m e t a d a t a / p r o p e r t i e s "   x m l n s : n s 2 = " 1 5 5 b e 7 5 1 - a 2 7 4 - 4 2 e 8 - 9 3 f b - f 3 9 d 3 b 9 b c c c 8 "   x m l n s : n s 3 = " f 8 0 a 1 4 1 d - 9 2 c a - 4 d 3 d - 9 3 0 8 - f 7 e 7 b 1 d 4 4 c e 8 " >  
 < x s d : i m p o r t   n a m e s p a c e = " 1 5 5 b e 7 5 1 - a 2 7 4 - 4 2 e 8 - 9 3 f b - f 3 9 d 3 b 9 b c c c 8 " / >  
 < x s d : i m p o r t   n a m e s p a c e = " f 8 0 a 1 4 1 d - 9 2 c a - 4 d 3 d - 9 3 0 8 - f 7 e 7 b 1 d 4 4 c e 8 " / >  
 < x s d : e l e m e n t   n a m e = " p r o p e r t i e s " >  
 < x s d : c o m p l e x T y p e >  
 < x s d : s e q u e n c e >  
 < x s d : e l e m e n t   n a m e = " d o c u m e n t M a n a g e m e n t " >  
 < x s d : c o m p l e x T y p e >  
 < x s d : a l l >  
 < x s d : e l e m e n t   r e f = " n s 2 : M e d i a S e r v i c e M e t a d a t a "   m i n O c c u r s = " 0 " / >  
 < x s d : e l e m e n t   r e f = " n s 2 : M e d i a S e r v i c e F a s t M e t a d a t a "   m i n O c c u r s = " 0 " / >  
 < x s d : e l e m e n t   r e f = " n s 2 : M e d i a S e r v i c e A u t o T a g s "   m i n O c c u r s = " 0 " / >  
 < x s d : e l e m e n t   r e f = " n s 2 : M e d i a S e r v i c e O C R "   m i n O c c u r s = " 0 " / >  
 < x s d : e l e m e n t   r e f = " n s 2 : M e d i a S e r v i c e D a t e T a k e n "   m i n O c c u r s = " 0 " / >  
 < x s d : e l e m e n t   r e f = " n s 2 : M e d i a S e r v i c e G e n e r a t i o n T i m e "   m i n O c c u r s = " 0 " / >  
 < x s d : e l e m e n t   r e f = " n s 2 : M e d i a S e r v i c e E v e n t H a s h C o d e "   m i n O c c u r s = " 0 " / >  
 < x s d : e l e m e n t   r e f = " n s 2 : M e d i a S e r v i c e A u t o K e y P o i n t s "   m i n O c c u r s = " 0 " / >  
 < x s d : e l e m e n t   r e f = " n s 2 : M e d i a S e r v i c e K e y P o i n t s "   m i n O c c u r s = " 0 " / >  
 < x s d : e l e m e n t   r e f = " n s 3 : S h a r e d W i t h U s e r s "   m i n O c c u r s = " 0 " / >  
 < x s d : e l e m e n t   r e f = " n s 3 : S h a r e d W i t h D e t a i l s "   m i n O c c u r s = " 0 " / >  
 < x s d : e l e m e n t   r e f = " n s 2 : M e d i a S e r v i c e L o c a t i o n "   m i n O c c u r s = " 0 " / >  
 < / x s d : a l l >  
 < / x s d : c o m p l e x T y p e >  
 < / x s d : e l e m e n t >  
 < / x s d : s e q u e n c e >  
 < / x s d : c o m p l e x T y p e >  
 < / x s d : e l e m e n t >  
 < / x s d : s c h e m a >  
 < x s d : s c h e m a   t a r g e t N a m e s p a c e = " 1 5 5 b e 7 5 1 - a 2 7 4 - 4 2 e 8 - 9 3 f b - f 3 9 d 3 b 9 b c c c 8 " 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M e d i a S e r v i c e M e t a d a t a "   m a : i n d e x = " 8 "   n i l l a b l e = " t r u e "   m a : d i s p l a y N a m e = " M e d i a S e r v i c e M e t a d a t a "   m a : h i d d e n = " t r u e "   m a : i n t e r n a l N a m e = " M e d i a S e r v i c e M e t a d a t a "   m a : r e a d O n l y = " t r u e " >  
 < x s d : s i m p l e T y p e >  
 < x s d : r e s t r i c t i o n   b a s e = " d m s : N o t e " / >  
 < / x s d : s i m p l e T y p e >  
 < / x s d : e l e m e n t >  
 < x s d : e l e m e n t   n a m e = " M e d i a S e r v i c e F a s t M e t a d a t a "   m a : i n d e x = " 9 "   n i l l a b l e = " t r u e "   m a : d i s p l a y N a m e = " M e d i a S e r v i c e F a s t M e t a d a t a "   m a : h i d d e n = " t r u e "   m a : i n t e r n a l N a m e = " M e d i a S e r v i c e F a s t M e t a d a t a "   m a : r e a d O n l y = " t r u e " >  
 < x s d : s i m p l e T y p e >  
 < x s d : r e s t r i c t i o n   b a s e = " d m s : N o t e " / >  
 < / x s d : s i m p l e T y p e >  
 < / x s d : e l e m e n t >  
 < x s d : e l e m e n t   n a m e = " M e d i a S e r v i c e A u t o T a g s "   m a : i n d e x = " 1 0 "   n i l l a b l e = " t r u e "   m a : d i s p l a y N a m e = " T a g s "   m a : i n t e r n a l N a m e = " M e d i a S e r v i c e A u t o T a g s "   m a : r e a d O n l y = " t r u e " >  
 < x s d : s i m p l e T y p e >  
 < x s d : r e s t r i c t i o n   b a s e = " d m s : T e x t " / >  
 < / x s d : s i m p l e T y p e >  
 < / x s d : e l e m e n t >  
 < x s d : e l e m e n t   n a m e = " M e d i a S e r v i c e O C R "   m a : i n d e x = " 1 1 "   n i l l a b l e = " t r u e "   m a : d i s p l a y N a m e = " E x t r a c t e d   T e x t "   m a : i n t e r n a l N a m e = " M e d i a S e r v i c e O C R "   m a : r e a d O n l y = " t r u e " >  
 < x s d : s i m p l e T y p e >  
 < x s d : r e s t r i c t i o n   b a s e = " d m s : N o t e " >  
 < x s d : m a x L e n g t h   v a l u e = " 2 5 5 " / >  
 < / x s d : r e s t r i c t i o n >  
 < / x s d : s i m p l e T y p e >  
 < / x s d : e l e m e n t >  
 < x s d : e l e m e n t   n a m e = " M e d i a S e r v i c e D a t e T a k e n "   m a : i n d e x = " 1 2 "   n i l l a b l e = " t r u e "   m a : d i s p l a y N a m e = " M e d i a S e r v i c e D a t e T a k e n "   m a : h i d d e n = " t r u e "   m a : i n t e r n a l N a m e = " M e d i a S e r v i c e D a t e T a k e n "   m a : r e a d O n l y = " t r u e " >  
 < x s d : s i m p l e T y p e >  
 < x s d : r e s t r i c t i o n   b a s e = " d m s : T e x t " / >  
 < / x s d : s i m p l e T y p e >  
 < / x s d : e l e m e n t >  
 < x s d : e l e m e n t   n a m e = " M e d i a S e r v i c e G e n e r a t i o n T i m e "   m a : i n d e x = " 1 3 "   n i l l a b l e = " t r u e "   m a : d i s p l a y N a m e = " M e d i a S e r v i c e G e n e r a t i o n T i m e "   m a : h i d d e n = " t r u e "   m a : i n t e r n a l N a m e = " M e d i a S e r v i c e G e n e r a t i o n T i m e "   m a : r e a d O n l y = " t r u e " >  
 < x s d : s i m p l e T y p e >  
 < x s d : r e s t r i c t i o n   b a s e = " d m s : T e x t " / >  
 < / x s d : s i m p l e T y p e >  
 < / x s d : e l e m e n t >  
 < x s d : e l e m e n t   n a m e = " M e d i a S e r v i c e E v e n t H a s h C o d e "   m a : i n d e x = " 1 4 "   n i l l a b l e = " t r u e "   m a : d i s p l a y N a m e = " M e d i a S e r v i c e E v e n t H a s h C o d e "   m a : h i d d e n = " t r u e "   m a : i n t e r n a l N a m e = " M e d i a S e r v i c e E v e n t H a s h C o d e "   m a : r e a d O n l y = " t r u e " >  
 < x s d : s i m p l e T y p e >  
 < x s d : r e s t r i c t i o n   b a s e = " d m s : T e x t " / >  
 < / x s d : s i m p l e T y p e >  
 < / x s d : e l e m e n t >  
 < x s d : e l e m e n t   n a m e = " M e d i a S e r v i c e A u t o K e y P o i n t s "   m a : i n d e x = " 1 5 "   n i l l a b l e = " t r u e "   m a : d i s p l a y N a m e = " M e d i a S e r v i c e A u t o K e y P o i n t s "   m a : h i d d e n = " t r u e "   m a : i n t e r n a l N a m e = " M e d i a S e r v i c e A u t o K e y P o i n t s "   m a : r e a d O n l y = " t r u e " >  
 < x s d : s i m p l e T y p e >  
 < x s d : r e s t r i c t i o n   b a s e = " d m s : N o t e " / >  
 < / x s d : s i m p l e T y p e >  
 < / x s d : e l e m e n t >  
 < x s d : e l e m e n t   n a m e = " M e d i a S e r v i c e K e y P o i n t s "   m a : i n d e x = " 1 6 "   n i l l a b l e = " t r u e "   m a : d i s p l a y N a m e = " K e y P o i n t s "   m a : i n t e r n a l N a m e = " M e d i a S e r v i c e K e y P o i n t s "   m a : r e a d O n l y = " t r u e " >  
 < x s d : s i m p l e T y p e >  
 < x s d : r e s t r i c t i o n   b a s e = " d m s : N o t e " >  
 < x s d : m a x L e n g t h   v a l u e = " 2 5 5 " / >  
 < / x s d : r e s t r i c t i o n >  
 < / x s d : s i m p l e T y p e >  
 < / x s d : e l e m e n t >  
 < x s d : e l e m e n t   n a m e = " M e d i a S e r v i c e L o c a t i o n "   m a : i n d e x = " 1 9 "   n i l l a b l e = " t r u e "   m a : d i s p l a y N a m e = " L o c a t i o n "   m a : i n t e r n a l N a m e = " M e d i a S e r v i c e L o c a t i o n "   m a : r e a d O n l y = " t r u e " >  
 < x s d : s i m p l e T y p e >  
 < x s d : r e s t r i c t i o n   b a s e = " d m s : T e x t " / >  
 < / x s d : s i m p l e T y p e >  
 < / x s d : e l e m e n t >  
 < / x s d : s c h e m a >  
 < x s d : s c h e m a   t a r g e t N a m e s p a c e = " f 8 0 a 1 4 1 d - 9 2 c a - 4 d 3 d - 9 3 0 8 - f 7 e 7 b 1 d 4 4 c e 8 " 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h a r e d W i t h U s e r s "   m a : i n d e x = " 1 7 "   n i l l a b l e = " t r u e "   m a : d i s p l a y N a m e = " S h a r e d   W i t h "   m a : i n t e r n a l N a m e = " S h a r e d W i t h U s e r s "   m a : r e a d O n l y = " t r u e " >  
 < x s d : c o m p l e x T y p e >  
 < x s d : c o m p l e x C o n t e n t >  
 < x s d : e x t e n s i o n   b a s e = " d m s : U s e r M u l t i " >  
 < x s d : s e q u e n c e >  
 < x s d : e l e m e n t   n a m e = " U s e r I n f o "   m i n O c c u r s = " 0 "   m a x O c c u r s = " u n b o u n d e d " >  
 < x s d : c o m p l e x T y p e >  
 < x s d : s e q u e n c e >  
 < x s d : e l e m e n t   n a m e = " D i s p l a y N a m e "   t y p e = " x s d : s t r i n g "   m i n O c c u r s = " 0 " / >  
 < x s d : e l e m e n t   n a m e = " A c c o u n t I d "   t y p e = " d m s : U s e r I d "   m i n O c c u r s = " 0 "   n i l l a b l e = " t r u e " / >  
 < x s d : e l e m e n t   n a m e = " A c c o u n t T y p e "   t y p e = " x s d : s t r i n g "   m i n O c c u r s = " 0 " / >  
 < / x s d : s e q u e n c e >  
 < / x s d : c o m p l e x T y p e >  
 < / x s d : e l e m e n t >  
 < / x s d : s e q u e n c e >  
 < / x s d : e x t e n s i o n >  
 < / x s d : c o m p l e x C o n t e n t >  
 < / x s d : c o m p l e x T y p e >  
 < / x s d : e l e m e n t >  
 < x s d : e l e m e n t   n a m e = " S h a r e d W i t h D e t a i l s "   m a : i n d e x = " 1 8 "   n i l l a b l e = " t r u e "   m a : d i s p l a y N a m e = " S h a r e d   W i t h   D e t a i l s "   m a : i n t e r n a l N a m e = " S h a r e d W i t h D e t a i l s "   m a : r e a d O n l y = " t r u e " >  
 < x s d : s i m p l e T y p e >  
 < x s d : r e s t r i c t i o n   b a s e = " d m s : N o t e " >  
 < x s d : m a x L e n g t h   v a l u e = " 2 5 5 " / >  
 < / x s d : r e s t r i c t i o n >  
 < / x s d : s i m p l e T y p e >  
 < / x s d : e l e m e n t >  
 < / x s d : s c h e m a >  
 < x s d : s c h e m a   t a r g e t N a m e s p a c e = " h t t p : / / s c h e m a s . o p e n x m l f o r m a t s . o r g / p a c k a g e / 2 0 0 6 / m e t a d a t a / c o r e - p r o p e r t i e s "   e l e m e n t F o r m D e f a u l t = " q u a l i f i e d "   a t t r i b u t e F o r m D e f a u l t = " u n q u a l i f i e d "   b l o c k D e f a u l t = " # a l l "   x m l n s = " h t t p : / / s c h e m a s . o p e n x m l f o r m a t s . o r g / p a c k a g e / 2 0 0 6 / m e t a d a t a / c o r e - p r o p e r t i e s "   x m l n s : x s d = " h t t p : / / w w w . w 3 . o r g / 2 0 0 1 / X M L S c h e m a "   x m l n s : x s i = " h t t p : / / w w w . w 3 . o r g / 2 0 0 1 / X M L S c h e m a - i n s t a n c e "   x m l n s : d c = " h t t p : / / p u r l . o r g / d c / e l e m e n t s / 1 . 1 / "   x m l n s : d c t e r m s = " h t t p : / / p u r l . o r g / d c / t e r m s / "   x m l n s : o d o c = " h t t p : / / s c h e m a s . m i c r o s o f t . c o m / i n t e r n a l / o b d " >  
 < x s d : i m p o r t   n a m e s p a c e = " h t t p : / / p u r l . o r g / d c / e l e m e n t s / 1 . 1 / "   s c h e m a L o c a t i o n = " h t t p : / / d u b l i n c o r e . o r g / s c h e m a s / x m l s / q d c / 2 0 0 3 / 0 4 / 0 2 / d c . x s d " / >  
 < x s d : i m p o r t   n a m e s p a c e = " h t t p : / / p u r l . o r g / d c / t e r m s / "   s c h e m a L o c a t i o n = " h t t p : / / d u b l i n c o r e . o r g / s c h e m a s / x m l s / q d c / 2 0 0 3 / 0 4 / 0 2 / d c t e r m s . x s d " / >  
 < x s d : e l e m e n t   n a m e = " c o r e P r o p e r t i e s "   t y p e = " C T _ c o r e P r o p e r t i e s " / >  
 < x s d : c o m p l e x T y p e   n a m e = " C T _ c o r e P r o p e r t i e s " >  
 < x s d : a l l >  
 < x s d : e l e m e n t   r e f = " d c : c r e a t o r "   m i n O c c u r s = " 0 "   m a x O c c u r s = " 1 " / >  
 < x s d : e l e m e n t   r e f = " d c t e r m s : c r e a t e d "   m i n O c c u r s = " 0 "   m a x O c c u r s = " 1 " / >  
 < x s d : e l e m e n t   r e f = " d c : i d e n t i f i e r "   m i n O c c u r s = " 0 "   m a x O c c u r s = " 1 " / >  
 < x s d : e l e m e n t   n a m e = " c o n t e n t T y p e "   m i n O c c u r s = " 0 "   m a x O c c u r s = " 1 "   t y p e = " x s d : s t r i n g "   m a : i n d e x = " 0 "   m a : d i s p l a y N a m e = " C o n t e n t   T y p e " / >  
 < x s d : e l e m e n t   r e f = " d c : t i t l e "   m i n O c c u r s = " 0 "   m a x O c c u r s = " 1 "   m a : i n d e x = " 4 "   m a : d i s p l a y N a m e = " T i t l e " / >  
 < x s d : e l e m e n t   r e f = " d c : s u b j e c t "   m i n O c c u r s = " 0 "   m a x O c c u r s = " 1 " / >  
 < x s d : e l e m e n t   r e f = " d c : d e s c r i p t i o n "   m i n O c c u r s = " 0 "   m a x O c c u r s = " 1 " / >  
 < x s d : e l e m e n t   n a m e = " k e y w o r d s "   m i n O c c u r s = " 0 "   m a x O c c u r s = " 1 "   t y p e = " x s d : s t r i n g " / >  
 < x s d : e l e m e n t   r e f = " d c : l a n g u a g e "   m i n O c c u r s = " 0 "   m a x O c c u r s = " 1 " / >  
 < x s d : e l e m e n t   n a m e = " c a t e g o r y "   m i n O c c u r s = " 0 "   m a x O c c u r s = " 1 "   t y p e = " x s d : s t r i n g " / >  
 < x s d : e l e m e n t   n a m e = " v e r s i o n "   m i n O c c u r s = " 0 "   m a x O c c u r s = " 1 "   t y p e = " x s d : s t r i n g " / >  
 < x s d : e l e m e n t   n a m e = " r e v i s i o n "   m i n O c c u r s = " 0 "   m a x O c c u r s = " 1 "   t y p e = " x s d : s t r i n g " >  
 < x s d : a n n o t a t i o n >  
 < x s d : d o c u m e n t a t i o n >  
                                                 T h i s   v a l u e   i n d i c a t e s   t h e   n u m b e r   o f   s a v e s   o r   r e v i s i o n s .   T h e   a p p l i c a t i o n   i s   r e s p o n s i b l e   f o r   u p d a t i n g   t h i s   v a l u e   a f t e r   e a c h   r e v i s i o n .  
                                         < / x s d : d o c u m e n t a t i o n >  
 < / x s d : a n n o t a t i o n >  
 < / x s d : e l e m e n t >  
 < x s d : e l e m e n t   n a m e = " l a s t M o d i f i e d B y "   m i n O c c u r s = " 0 "   m a x O c c u r s = " 1 "   t y p e = " x s d : s t r i n g " / >  
 < x s d : e l e m e n t   r e f = " d c t e r m s : m o d i f i e d "   m i n O c c u r s = " 0 "   m a x O c c u r s = " 1 " / >  
 < x s d : e l e m e n t   n a m e = " c o n t e n t S t a t u s "   m i n O c c u r s = " 0 "   m a x O c c u r s = " 1 "   t y p e = " x s d : s t r i n g " / >  
 < / x s d : a l l >  
 < / x s d : c o m p l e x T y p e >  
 < / x s d : s c h e m a >  
 < x s : s c h e m a   t a r g e t N a m e s p a c e = " h t t p : / / s c h e m a s . m i c r o s o f t . c o m / o f f i c e / i n f o p a t h / 2 0 0 7 / P a r t n e r C o n t r o l s "   e l e m e n t F o r m D e f a u l t = " q u a l i f i e d "   a t t r i b u t e F o r m D e f a u l t = " u n q u a l i f i e d "   x m l n s : p c = " h t t p : / / s c h e m a s . m i c r o s o f t . c o m / o f f i c e / i n f o p a t h / 2 0 0 7 / P a r t n e r C o n t r o l s "   x m l n s : x s = " h t t p : / / w w w . w 3 . o r g / 2 0 0 1 / X M L S c h e m a " >  
 < x s : e l e m e n t   n a m e = " P e r s o n " >  
 < x s : c o m p l e x T y p e >  
 < x s : s e q u e n c e >  
 < x s : e l e m e n t   r e f = " p c : D i s p l a y N a m e "   m i n O c c u r s = " 0 " > < / x s : e l e m e n t >  
 < x s : e l e m e n t   r e f = " p c : A c c o u n t I d "   m i n O c c u r s = " 0 " > < / x s : e l e m e n t >  
 < x s : e l e m e n t   r e f = " p c : A c c o u n t T y p e "   m i n O c c u r s = " 0 " > < / x s : e l e m e n t >  
 < / x s : s e q u e n c e >  
 < / x s : c o m p l e x T y p e >  
 < / x s : e l e m e n t >  
 < x s : e l e m e n t   n a m e = " D i s p l a y N a m e "   t y p e = " x s : s t r i n g " > < / x s : e l e m e n t >  
 < x s : e l e m e n t   n a m e = " A c c o u n t I d "   t y p e = " x s : s t r i n g " > < / x s : e l e m e n t >  
 < x s : e l e m e n t   n a m e = " A c c o u n t T y p e "   t y p e = " x s : s t r i n g " > < / x s : e l e m e n t >  
 < x s : e l e m e n t   n a m e = " B D C A s s o c i a t e d E n t i t y " >  
 < x s : c o m p l e x T y p e >  
 < x s : s e q u e n c e >  
 < x s : e l e m e n t   r e f = " p c : B D C E n t i t y "   m i n O c c u r s = " 0 "   m a x O c c u r s = " u n b o u n d e d " > < / x s : e l e m e n t >  
 < / x s : s e q u e n c e >  
 < x s : a t t r i b u t e   r e f = " p c : E n t i t y N a m e s p a c e " > < / x s : a t t r i b u t e >  
 < x s : a t t r i b u t e   r e f = " p c : E n t i t y N a m e " > < / x s : a t t r i b u t e >  
 < x s : a t t r i b u t e   r e f = " p c : S y s t e m I n s t a n c e N a m e " > < / x s : a t t r i b u t e >  
 < x s : a t t r i b u t e   r e f = " p c : A s s o c i a t i o n N a m e " > < / x s : a t t r i b u t e >  
 < / x s : c o m p l e x T y p e >  
 < / x s : e l e m e n t >  
 < x s : a t t r i b u t e   n a m e = " E n t i t y N a m e s p a c e "   t y p e = " x s : s t r i n g " > < / x s : a t t r i b u t e >  
 < x s : a t t r i b u t e   n a m e = " E n t i t y N a m e "   t y p e = " x s : s t r i n g " > < / x s : a t t r i b u t e >  
 < x s : a t t r i b u t e   n a m e = " S y s t e m I n s t a n c e N a m e "   t y p e = " x s : s t r i n g " > < / x s : a t t r i b u t e >  
 < x s : a t t r i b u t e   n a m e = " A s s o c i a t i o n N a m e "   t y p e = " x s : s t r i n g " > < / x s : a t t r i b u t e >  
 < x s : e l e m e n t   n a m e = " B D C E n t i t y " >  
 < x s : c o m p l e x T y p e >  
 < x s : s e q u e n c e >  
 < x s : e l e m e n t   r e f = " p c : E n t i t y D i s p l a y N a m e "   m i n O c c u r s = " 0 " > < / x s : e l e m e n t >  
 < x s : e l e m e n t   r e f = " p c : E n t i t y I n s t a n c e R e f e r e n c e "   m i n O c c u r s = " 0 " > < / x s : e l e m e n t >  
 < x s : e l e m e n t   r e f = " p c : E n t i t y I d 1 "   m i n O c c u r s = " 0 " > < / x s : e l e m e n t >  
 < x s : e l e m e n t   r e f = " p c : E n t i t y I d 2 "   m i n O c c u r s = " 0 " > < / x s : e l e m e n t >  
 < x s : e l e m e n t   r e f = " p c : E n t i t y I d 3 "   m i n O c c u r s = " 0 " > < / x s : e l e m e n t >  
 < x s : e l e m e n t   r e f = " p c : E n t i t y I d 4 "   m i n O c c u r s = " 0 " > < / x s : e l e m e n t >  
 < x s : e l e m e n t   r e f = " p c : E n t i t y I d 5 "   m i n O c c u r s = " 0 " > < / x s : e l e m e n t >  
 < / x s : s e q u e n c e >  
 < / x s : c o m p l e x T y p e >  
 < / x s : e l e m e n t >  
 < x s : e l e m e n t   n a m e = " E n t i t y D i s p l a y N a m e "   t y p e = " x s : s t r i n g " > < / x s : e l e m e n t >  
 < x s : e l e m e n t   n a m e = " E n t i t y I n s t a n c e R e f e r e n c e "   t y p e = " x s : s t r i n g " > < / x s : e l e m e n t >  
 < x s : e l e m e n t   n a m e = " E n t i t y I d 1 "   t y p e = " x s : s t r i n g " > < / x s : e l e m e n t >  
 < x s : e l e m e n t   n a m e = " E n t i t y I d 2 "   t y p e = " x s : s t r i n g " > < / x s : e l e m e n t >  
 < x s : e l e m e n t   n a m e = " E n t i t y I d 3 "   t y p e = " x s : s t r i n g " > < / x s : e l e m e n t >  
 < x s : e l e m e n t   n a m e = " E n t i t y I d 4 "   t y p e = " x s : s t r i n g " > < / x s : e l e m e n t >  
 < x s : e l e m e n t   n a m e = " E n t i t y I d 5 "   t y p e = " x s : s t r i n g " > < / x s : e l e m e n t >  
 < x s : e l e m e n t   n a m e = " T e r m s " >  
 < x s : c o m p l e x T y p e >  
 < x s : s e q u e n c e >  
 < x s : e l e m e n t   r e f = " p c : T e r m I n f o "   m i n O c c u r s = " 0 "   m a x O c c u r s = " u n b o u n d e d " > < / x s : e l e m e n t >  
 < / x s : s e q u e n c e >  
 < / x s : c o m p l e x T y p e >  
 < / x s : e l e m e n t >  
 < x s : e l e m e n t   n a m e = " T e r m I n f o " >  
 < x s : c o m p l e x T y p e >  
 < x s : s e q u e n c e >  
 < x s : e l e m e n t   r e f = " p c : T e r m N a m e "   m i n O c c u r s = " 0 " > < / x s : e l e m e n t >  
 < x s : e l e m e n t   r e f = " p c : T e r m I d "   m i n O c c u r s = " 0 " > < / x s : e l e m e n t >  
 < / x s : s e q u e n c e >  
 < / x s : c o m p l e x T y p e >  
 < / x s : e l e m e n t >  
 < x s : e l e m e n t   n a m e = " T e r m N a m e "   t y p e = " x s : s t r i n g " > < / x s : e l e m e n t >  
 < x s : e l e m e n t   n a m e = " T e r m I d "   t y p e = " x s : s t r i n g " > < / x s : e l e m e n t >  
 < / x s : s c h e m a >  
 < / c t : c o n t e n t T y p e S c h e m a > 
</file>

<file path=customXml/itemProps1.xml><?xml version="1.0" encoding="utf-8"?>
<ds:datastoreItem xmlns:ds="http://schemas.openxmlformats.org/officeDocument/2006/customXml" ds:itemID="{54DA07C5-A406-4A0D-B3E6-3856C94AC7F3}">
  <ds:schemaRefs/>
</ds:datastoreItem>
</file>

<file path=customXml/itemProps2.xml><?xml version="1.0" encoding="utf-8"?>
<ds:datastoreItem xmlns:ds="http://schemas.openxmlformats.org/officeDocument/2006/customXml" ds:itemID="{7EFDA260-DDA0-422C-B7AE-778F653FBB36}">
  <ds:schemaRefs/>
</ds:datastoreItem>
</file>

<file path=customXml/itemProps3.xml><?xml version="1.0" encoding="utf-8"?>
<ds:datastoreItem xmlns:ds="http://schemas.openxmlformats.org/officeDocument/2006/customXml" ds:itemID="{FD840426-F08D-42AC-9846-A20E4AB85A26}">
  <ds:schemaRefs/>
</ds:datastoreItem>
</file>

<file path=docProps/app.xml><?xml version="1.0" encoding="utf-8"?>
<Properties xmlns="http://schemas.openxmlformats.org/officeDocument/2006/extended-properties" xmlns:vt="http://schemas.openxmlformats.org/officeDocument/2006/docPropsVTypes">
  <TotalTime>0</TotalTime>
  <Words>9507</Words>
  <Application>WPS Presentation</Application>
  <PresentationFormat>Widescreen</PresentationFormat>
  <Paragraphs>351</Paragraphs>
  <Slides>46</Slides>
  <Notes>3</Notes>
  <HiddenSlides>0</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46</vt:i4>
      </vt:variant>
    </vt:vector>
  </HeadingPairs>
  <TitlesOfParts>
    <vt:vector size="70" baseType="lpstr">
      <vt:lpstr>Arial</vt:lpstr>
      <vt:lpstr>SimSun</vt:lpstr>
      <vt:lpstr>Wingdings</vt:lpstr>
      <vt:lpstr>Abadi</vt:lpstr>
      <vt:lpstr>Segoe Print</vt:lpstr>
      <vt:lpstr>IBM Plex Mono SemiBold</vt:lpstr>
      <vt:lpstr>Yu Gothic UI Semibold</vt:lpstr>
      <vt:lpstr>Abadi</vt:lpstr>
      <vt:lpstr>AMGDT</vt:lpstr>
      <vt:lpstr>SF Pro</vt:lpstr>
      <vt:lpstr>Arial</vt:lpstr>
      <vt:lpstr>IBM Plex Mono Text</vt:lpstr>
      <vt:lpstr>AcadEref</vt:lpstr>
      <vt:lpstr>Microsoft YaHei</vt:lpstr>
      <vt:lpstr>Arial Unicode MS</vt:lpstr>
      <vt:lpstr>Calibri</vt:lpstr>
      <vt:lpstr>Calibri</vt:lpstr>
      <vt:lpstr>Calibri Light</vt:lpstr>
      <vt:lpstr>Agency FB</vt:lpstr>
      <vt:lpstr>Tw Cen MT</vt:lpstr>
      <vt:lpstr>Corbel</vt:lpstr>
      <vt:lpstr>AmdtSymbols</vt:lpstr>
      <vt:lpstr>Arial Black</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KIIT</cp:lastModifiedBy>
  <cp:revision>201</cp:revision>
  <dcterms:created xsi:type="dcterms:W3CDTF">2021-04-29T18:58:00Z</dcterms:created>
  <dcterms:modified xsi:type="dcterms:W3CDTF">2024-04-22T20:41:35Z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985B4C70E32643A6A5FB6B5F0B5BF2F0_13</vt:lpwstr>
  </property>
  <property fmtid="{D5CDD505-2E9C-101B-9397-08002B2CF9AE}" pid="4" name="KSOProductBuildVer">
    <vt:lpwstr>1033-12.2.0.13472</vt:lpwstr>
  </property>
</Properties>
</file>